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15"/>
  </p:notesMasterIdLst>
  <p:sldIdLst>
    <p:sldId id="257" r:id="rId2"/>
    <p:sldId id="526" r:id="rId3"/>
    <p:sldId id="525" r:id="rId4"/>
    <p:sldId id="527" r:id="rId5"/>
    <p:sldId id="528" r:id="rId6"/>
    <p:sldId id="469" r:id="rId7"/>
    <p:sldId id="470" r:id="rId8"/>
    <p:sldId id="529" r:id="rId9"/>
    <p:sldId id="478" r:id="rId10"/>
    <p:sldId id="473" r:id="rId11"/>
    <p:sldId id="530" r:id="rId12"/>
    <p:sldId id="531" r:id="rId13"/>
    <p:sldId id="532" r:id="rId14"/>
    <p:sldId id="474" r:id="rId15"/>
    <p:sldId id="396" r:id="rId16"/>
    <p:sldId id="397" r:id="rId17"/>
    <p:sldId id="476" r:id="rId18"/>
    <p:sldId id="466" r:id="rId19"/>
    <p:sldId id="483" r:id="rId20"/>
    <p:sldId id="482" r:id="rId21"/>
    <p:sldId id="400" r:id="rId22"/>
    <p:sldId id="485" r:id="rId23"/>
    <p:sldId id="401" r:id="rId24"/>
    <p:sldId id="402" r:id="rId25"/>
    <p:sldId id="403" r:id="rId26"/>
    <p:sldId id="460" r:id="rId27"/>
    <p:sldId id="405" r:id="rId28"/>
    <p:sldId id="491" r:id="rId29"/>
    <p:sldId id="492" r:id="rId30"/>
    <p:sldId id="407" r:id="rId31"/>
    <p:sldId id="493" r:id="rId32"/>
    <p:sldId id="409" r:id="rId33"/>
    <p:sldId id="410" r:id="rId34"/>
    <p:sldId id="411" r:id="rId35"/>
    <p:sldId id="412" r:id="rId36"/>
    <p:sldId id="494" r:id="rId37"/>
    <p:sldId id="413" r:id="rId38"/>
    <p:sldId id="495" r:id="rId39"/>
    <p:sldId id="496" r:id="rId40"/>
    <p:sldId id="498" r:id="rId41"/>
    <p:sldId id="499" r:id="rId42"/>
    <p:sldId id="500" r:id="rId43"/>
    <p:sldId id="416" r:id="rId44"/>
    <p:sldId id="418" r:id="rId45"/>
    <p:sldId id="417" r:id="rId46"/>
    <p:sldId id="419" r:id="rId47"/>
    <p:sldId id="421" r:id="rId48"/>
    <p:sldId id="422" r:id="rId49"/>
    <p:sldId id="423" r:id="rId50"/>
    <p:sldId id="424" r:id="rId51"/>
    <p:sldId id="425" r:id="rId52"/>
    <p:sldId id="426" r:id="rId53"/>
    <p:sldId id="427" r:id="rId54"/>
    <p:sldId id="428" r:id="rId55"/>
    <p:sldId id="429" r:id="rId56"/>
    <p:sldId id="430" r:id="rId57"/>
    <p:sldId id="502" r:id="rId58"/>
    <p:sldId id="503" r:id="rId59"/>
    <p:sldId id="505" r:id="rId60"/>
    <p:sldId id="506" r:id="rId61"/>
    <p:sldId id="508" r:id="rId62"/>
    <p:sldId id="507" r:id="rId63"/>
    <p:sldId id="435" r:id="rId64"/>
    <p:sldId id="286" r:id="rId65"/>
    <p:sldId id="355" r:id="rId66"/>
    <p:sldId id="360" r:id="rId67"/>
    <p:sldId id="306" r:id="rId68"/>
    <p:sldId id="299" r:id="rId69"/>
    <p:sldId id="358" r:id="rId70"/>
    <p:sldId id="365" r:id="rId71"/>
    <p:sldId id="366" r:id="rId72"/>
    <p:sldId id="370" r:id="rId73"/>
    <p:sldId id="372" r:id="rId74"/>
    <p:sldId id="373" r:id="rId75"/>
    <p:sldId id="462" r:id="rId76"/>
    <p:sldId id="374" r:id="rId77"/>
    <p:sldId id="375" r:id="rId78"/>
    <p:sldId id="377" r:id="rId79"/>
    <p:sldId id="378" r:id="rId80"/>
    <p:sldId id="380" r:id="rId81"/>
    <p:sldId id="381" r:id="rId82"/>
    <p:sldId id="535" r:id="rId83"/>
    <p:sldId id="518" r:id="rId84"/>
    <p:sldId id="519" r:id="rId85"/>
    <p:sldId id="521" r:id="rId86"/>
    <p:sldId id="520" r:id="rId87"/>
    <p:sldId id="522" r:id="rId88"/>
    <p:sldId id="523" r:id="rId89"/>
    <p:sldId id="385" r:id="rId90"/>
    <p:sldId id="316" r:id="rId91"/>
    <p:sldId id="317" r:id="rId92"/>
    <p:sldId id="318" r:id="rId93"/>
    <p:sldId id="464" r:id="rId94"/>
    <p:sldId id="387" r:id="rId95"/>
    <p:sldId id="465" r:id="rId96"/>
    <p:sldId id="438" r:id="rId97"/>
    <p:sldId id="512" r:id="rId98"/>
    <p:sldId id="536" r:id="rId99"/>
    <p:sldId id="440" r:id="rId100"/>
    <p:sldId id="443" r:id="rId101"/>
    <p:sldId id="444" r:id="rId102"/>
    <p:sldId id="445" r:id="rId103"/>
    <p:sldId id="446" r:id="rId104"/>
    <p:sldId id="537" r:id="rId105"/>
    <p:sldId id="513" r:id="rId106"/>
    <p:sldId id="449" r:id="rId107"/>
    <p:sldId id="451" r:id="rId108"/>
    <p:sldId id="456" r:id="rId109"/>
    <p:sldId id="457" r:id="rId110"/>
    <p:sldId id="458" r:id="rId111"/>
    <p:sldId id="452" r:id="rId112"/>
    <p:sldId id="533" r:id="rId113"/>
    <p:sldId id="354" r:id="rId11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FFFF00"/>
    <a:srgbClr val="003399"/>
    <a:srgbClr val="000099"/>
    <a:srgbClr val="FF3399"/>
    <a:srgbClr val="FF66FF"/>
    <a:srgbClr val="008000"/>
    <a:srgbClr val="336699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9" autoAdjust="0"/>
    <p:restoredTop sz="94660"/>
  </p:normalViewPr>
  <p:slideViewPr>
    <p:cSldViewPr>
      <p:cViewPr>
        <p:scale>
          <a:sx n="70" d="100"/>
          <a:sy n="70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39AFC-00BE-4A13-844D-E85E9536B5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B83FE0-DD35-4337-9C6C-819A5F48758A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9ED95637-393E-42D2-A5AF-F031241B5110}" type="parTrans" cxnId="{58D6C64F-71CF-4CAF-853B-8B598E355CBD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DC7DC4C-3044-4AA0-A901-311D8A957FAE}" type="sibTrans" cxnId="{58D6C64F-71CF-4CAF-853B-8B598E355CBD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7BCAC5FE-B4CD-46A3-A106-2EE3FE5E3A30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Социально-личностное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D1E47178-0BB3-411A-9C78-EE6EB0F920AD}" type="parTrans" cxnId="{12C4FCD3-DB06-4BA4-B5D3-0ED51AE373E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9CEA070-4D0F-4BA8-84A4-8A60D139E876}" type="sibTrans" cxnId="{12C4FCD3-DB06-4BA4-B5D3-0ED51AE373E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2C7EF54-6CDE-4690-A08C-9C107569EA13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Познавательно-речевое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2FA8D9B5-1C16-4299-B21F-E908FE8ECB50}" type="parTrans" cxnId="{92ED264D-51E8-4B85-A7D5-0DA4AAC168D3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4256DD95-0CF0-4A9E-A7FF-876C50884443}" type="sibTrans" cxnId="{92ED264D-51E8-4B85-A7D5-0DA4AAC168D3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0EF00866-8D98-4079-BA72-1C7645E45BA6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7359AB25-902F-4AF1-9ECF-6CDDDB100546}" type="parTrans" cxnId="{19DB6FA6-8D49-44DC-9A1E-AEB5882AA28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908D502C-DBF2-4C70-962B-CC57B1DFD7D1}" type="sibTrans" cxnId="{19DB6FA6-8D49-44DC-9A1E-AEB5882AA28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2F5F753C-D837-441B-806E-EFA06E33125E}" type="pres">
      <dgm:prSet presAssocID="{84C39AFC-00BE-4A13-844D-E85E9536B5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38377D-3922-42DF-8369-39ECD7F427D8}" type="pres">
      <dgm:prSet presAssocID="{01B83FE0-DD35-4337-9C6C-819A5F48758A}" presName="parentText" presStyleLbl="node1" presStyleIdx="0" presStyleCnt="4" custLinFactY="383212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5203B-A179-4D94-9709-33767BE5F7B0}" type="pres">
      <dgm:prSet presAssocID="{FDC7DC4C-3044-4AA0-A901-311D8A957FAE}" presName="spacer" presStyleCnt="0"/>
      <dgm:spPr/>
    </dgm:pt>
    <dgm:pt modelId="{4CA5769E-245D-458D-AF83-50B01101D3D7}" type="pres">
      <dgm:prSet presAssocID="{7BCAC5FE-B4CD-46A3-A106-2EE3FE5E3A30}" presName="parentText" presStyleLbl="node1" presStyleIdx="1" presStyleCnt="4" custLinFactY="-100000" custLinFactNeighborX="818" custLinFactNeighborY="-118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0719A-1E78-4DEB-85BB-7E250BDCD67C}" type="pres">
      <dgm:prSet presAssocID="{B9CEA070-4D0F-4BA8-84A4-8A60D139E876}" presName="spacer" presStyleCnt="0"/>
      <dgm:spPr/>
    </dgm:pt>
    <dgm:pt modelId="{EE10E463-673C-4E89-BB71-83D8C5ADF0CF}" type="pres">
      <dgm:prSet presAssocID="{F2C7EF54-6CDE-4690-A08C-9C107569EA13}" presName="parentText" presStyleLbl="node1" presStyleIdx="2" presStyleCnt="4" custScaleY="190381" custLinFactY="-100000" custLinFactNeighborY="-162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8A2A0-E81C-4D37-BC1E-2A9571ED0067}" type="pres">
      <dgm:prSet presAssocID="{4256DD95-0CF0-4A9E-A7FF-876C50884443}" presName="spacer" presStyleCnt="0"/>
      <dgm:spPr/>
    </dgm:pt>
    <dgm:pt modelId="{038AC2C6-75AA-433C-BF70-7CF5CCB69053}" type="pres">
      <dgm:prSet presAssocID="{0EF00866-8D98-4079-BA72-1C7645E45BA6}" presName="parentText" presStyleLbl="node1" presStyleIdx="3" presStyleCnt="4" custLinFactY="-100000" custLinFactNeighborY="-1217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43BDF7-C527-4D57-B4FF-397A5F374787}" type="presOf" srcId="{7BCAC5FE-B4CD-46A3-A106-2EE3FE5E3A30}" destId="{4CA5769E-245D-458D-AF83-50B01101D3D7}" srcOrd="0" destOrd="0" presId="urn:microsoft.com/office/officeart/2005/8/layout/vList2"/>
    <dgm:cxn modelId="{2BD7C21D-D7A0-494F-9D99-ABDC9A64AB1D}" type="presOf" srcId="{0EF00866-8D98-4079-BA72-1C7645E45BA6}" destId="{038AC2C6-75AA-433C-BF70-7CF5CCB69053}" srcOrd="0" destOrd="0" presId="urn:microsoft.com/office/officeart/2005/8/layout/vList2"/>
    <dgm:cxn modelId="{58D6C64F-71CF-4CAF-853B-8B598E355CBD}" srcId="{84C39AFC-00BE-4A13-844D-E85E9536B52A}" destId="{01B83FE0-DD35-4337-9C6C-819A5F48758A}" srcOrd="0" destOrd="0" parTransId="{9ED95637-393E-42D2-A5AF-F031241B5110}" sibTransId="{FDC7DC4C-3044-4AA0-A901-311D8A957FAE}"/>
    <dgm:cxn modelId="{92ED264D-51E8-4B85-A7D5-0DA4AAC168D3}" srcId="{84C39AFC-00BE-4A13-844D-E85E9536B52A}" destId="{F2C7EF54-6CDE-4690-A08C-9C107569EA13}" srcOrd="2" destOrd="0" parTransId="{2FA8D9B5-1C16-4299-B21F-E908FE8ECB50}" sibTransId="{4256DD95-0CF0-4A9E-A7FF-876C50884443}"/>
    <dgm:cxn modelId="{19DB6FA6-8D49-44DC-9A1E-AEB5882AA281}" srcId="{84C39AFC-00BE-4A13-844D-E85E9536B52A}" destId="{0EF00866-8D98-4079-BA72-1C7645E45BA6}" srcOrd="3" destOrd="0" parTransId="{7359AB25-902F-4AF1-9ECF-6CDDDB100546}" sibTransId="{908D502C-DBF2-4C70-962B-CC57B1DFD7D1}"/>
    <dgm:cxn modelId="{535A51F2-FFCF-42C4-9C82-35491BCDD79B}" type="presOf" srcId="{01B83FE0-DD35-4337-9C6C-819A5F48758A}" destId="{7B38377D-3922-42DF-8369-39ECD7F427D8}" srcOrd="0" destOrd="0" presId="urn:microsoft.com/office/officeart/2005/8/layout/vList2"/>
    <dgm:cxn modelId="{BA2EBB75-340F-4110-AEAF-60103B66FE69}" type="presOf" srcId="{F2C7EF54-6CDE-4690-A08C-9C107569EA13}" destId="{EE10E463-673C-4E89-BB71-83D8C5ADF0CF}" srcOrd="0" destOrd="0" presId="urn:microsoft.com/office/officeart/2005/8/layout/vList2"/>
    <dgm:cxn modelId="{12C4FCD3-DB06-4BA4-B5D3-0ED51AE373E1}" srcId="{84C39AFC-00BE-4A13-844D-E85E9536B52A}" destId="{7BCAC5FE-B4CD-46A3-A106-2EE3FE5E3A30}" srcOrd="1" destOrd="0" parTransId="{D1E47178-0BB3-411A-9C78-EE6EB0F920AD}" sibTransId="{B9CEA070-4D0F-4BA8-84A4-8A60D139E876}"/>
    <dgm:cxn modelId="{069142C3-1D2E-487B-85F4-4B9F90ED1AB5}" type="presOf" srcId="{84C39AFC-00BE-4A13-844D-E85E9536B52A}" destId="{2F5F753C-D837-441B-806E-EFA06E33125E}" srcOrd="0" destOrd="0" presId="urn:microsoft.com/office/officeart/2005/8/layout/vList2"/>
    <dgm:cxn modelId="{C7AB5D17-AA2A-439F-A2A6-93E25A660FB2}" type="presParOf" srcId="{2F5F753C-D837-441B-806E-EFA06E33125E}" destId="{7B38377D-3922-42DF-8369-39ECD7F427D8}" srcOrd="0" destOrd="0" presId="urn:microsoft.com/office/officeart/2005/8/layout/vList2"/>
    <dgm:cxn modelId="{7ADE2516-F7A0-425B-A703-1AA7ADA44B73}" type="presParOf" srcId="{2F5F753C-D837-441B-806E-EFA06E33125E}" destId="{5975203B-A179-4D94-9709-33767BE5F7B0}" srcOrd="1" destOrd="0" presId="urn:microsoft.com/office/officeart/2005/8/layout/vList2"/>
    <dgm:cxn modelId="{EA395B05-E11F-4CE8-BF7A-D119552E8C36}" type="presParOf" srcId="{2F5F753C-D837-441B-806E-EFA06E33125E}" destId="{4CA5769E-245D-458D-AF83-50B01101D3D7}" srcOrd="2" destOrd="0" presId="urn:microsoft.com/office/officeart/2005/8/layout/vList2"/>
    <dgm:cxn modelId="{D6202CAA-90FA-45C6-894E-13D51286A3FD}" type="presParOf" srcId="{2F5F753C-D837-441B-806E-EFA06E33125E}" destId="{72D0719A-1E78-4DEB-85BB-7E250BDCD67C}" srcOrd="3" destOrd="0" presId="urn:microsoft.com/office/officeart/2005/8/layout/vList2"/>
    <dgm:cxn modelId="{847B8CB5-C665-44FB-9671-6BC2E2F7598C}" type="presParOf" srcId="{2F5F753C-D837-441B-806E-EFA06E33125E}" destId="{EE10E463-673C-4E89-BB71-83D8C5ADF0CF}" srcOrd="4" destOrd="0" presId="urn:microsoft.com/office/officeart/2005/8/layout/vList2"/>
    <dgm:cxn modelId="{67EC07F1-A202-496C-BAF5-5ED162D38E1E}" type="presParOf" srcId="{2F5F753C-D837-441B-806E-EFA06E33125E}" destId="{7A68A2A0-E81C-4D37-BC1E-2A9571ED0067}" srcOrd="5" destOrd="0" presId="urn:microsoft.com/office/officeart/2005/8/layout/vList2"/>
    <dgm:cxn modelId="{FD35A686-3389-4B8E-BEDE-0BEA548CF399}" type="presParOf" srcId="{2F5F753C-D837-441B-806E-EFA06E33125E}" destId="{038AC2C6-75AA-433C-BF70-7CF5CCB69053}" srcOrd="6" destOrd="0" presId="urn:microsoft.com/office/officeart/2005/8/layout/vList2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7D10BB-7BAF-403B-BD06-0F7C801F45E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664F7AB-B0C8-46CC-BE6B-433D57FB7F70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Социально –</a:t>
          </a:r>
          <a:br>
            <a:rPr lang="ru-RU" sz="2400" b="0" dirty="0" smtClean="0">
              <a:latin typeface="Arial" pitchFamily="34" charset="0"/>
              <a:cs typeface="Arial" pitchFamily="34" charset="0"/>
            </a:rPr>
          </a:br>
          <a:r>
            <a:rPr lang="ru-RU" sz="2400" b="0" dirty="0" smtClean="0">
              <a:latin typeface="Arial" pitchFamily="34" charset="0"/>
              <a:cs typeface="Arial" pitchFamily="34" charset="0"/>
            </a:rPr>
            <a:t>коммуникативное развитие</a:t>
          </a:r>
        </a:p>
      </dgm:t>
    </dgm:pt>
    <dgm:pt modelId="{0CD7D99C-1C51-4DED-A2F6-22214624C07D}" type="parTrans" cxnId="{9D52CA09-A1C0-4019-B97C-0BFA881135F9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F29338F9-0046-4FB4-A88B-9E8EC09C2B67}" type="sibTrans" cxnId="{9D52CA09-A1C0-4019-B97C-0BFA881135F9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0A524688-D690-4736-AE79-5B3BDB16A741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6CD4764F-3E1C-49E5-9577-0B03F6FF19CE}" type="parTrans" cxnId="{71C5557A-B843-44FE-A162-7ABAE1F3C515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B3B8C700-7D72-4E12-8897-E44A123958DD}" type="sibTrans" cxnId="{71C5557A-B843-44FE-A162-7ABAE1F3C515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FD74041C-3F25-4737-B517-64D510520762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Художественно – </a:t>
          </a:r>
          <a:br>
            <a:rPr lang="ru-RU" sz="2400" b="0" dirty="0" smtClean="0">
              <a:latin typeface="Arial" pitchFamily="34" charset="0"/>
              <a:cs typeface="Arial" pitchFamily="34" charset="0"/>
            </a:rPr>
          </a:br>
          <a:r>
            <a:rPr lang="ru-RU" sz="2400" b="0" dirty="0" smtClean="0">
              <a:latin typeface="Arial" pitchFamily="34" charset="0"/>
              <a:cs typeface="Arial" pitchFamily="34" charset="0"/>
            </a:rPr>
            <a:t>эстетическое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EAE1CA11-5B47-4419-9368-B98457536378}" type="parTrans" cxnId="{4701FA3E-FEA7-4A8A-9938-89AD47D63826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B5D145AE-86A3-4F86-B3F0-618124CB7833}" type="sibTrans" cxnId="{4701FA3E-FEA7-4A8A-9938-89AD47D63826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A0DCEB34-3928-424E-A646-90F726E81B58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A2B515FB-DB67-4BA7-9129-77FA8581702C}" type="parTrans" cxnId="{BBA06B36-15F4-4CBE-9A8C-013D993210AB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10DC671D-EF2D-40F6-AFFB-1D87A3124C26}" type="sibTrans" cxnId="{BBA06B36-15F4-4CBE-9A8C-013D993210AB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B94BB278-ACB6-4C6F-AFA6-87887BA9920F}">
      <dgm:prSet custT="1"/>
      <dgm:spPr>
        <a:solidFill>
          <a:srgbClr val="008000"/>
        </a:solidFill>
      </dgm:spPr>
      <dgm:t>
        <a:bodyPr/>
        <a:lstStyle/>
        <a:p>
          <a:r>
            <a:rPr lang="ru-RU" sz="2400" b="0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946D91FA-6DCB-4726-A8E0-D97B85F7E00F}" type="parTrans" cxnId="{89D7F608-935C-4D6B-BAD1-54B69960D820}">
      <dgm:prSet/>
      <dgm:spPr/>
      <dgm:t>
        <a:bodyPr/>
        <a:lstStyle/>
        <a:p>
          <a:endParaRPr lang="ru-RU" sz="2000" b="0"/>
        </a:p>
      </dgm:t>
    </dgm:pt>
    <dgm:pt modelId="{BB6AE56D-BC3E-4DA6-A6CC-D1EDEA4B4C27}" type="sibTrans" cxnId="{89D7F608-935C-4D6B-BAD1-54B69960D820}">
      <dgm:prSet/>
      <dgm:spPr/>
      <dgm:t>
        <a:bodyPr/>
        <a:lstStyle/>
        <a:p>
          <a:endParaRPr lang="ru-RU" sz="2000" b="0"/>
        </a:p>
      </dgm:t>
    </dgm:pt>
    <dgm:pt modelId="{2156BDA4-D755-45A3-B6E1-03E345C48250}" type="pres">
      <dgm:prSet presAssocID="{C57D10BB-7BAF-403B-BD06-0F7C801F45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C783B-C501-4F68-93B9-77BEFB52B810}" type="pres">
      <dgm:prSet presAssocID="{C664F7AB-B0C8-46CC-BE6B-433D57FB7F70}" presName="parentText" presStyleLbl="node1" presStyleIdx="0" presStyleCnt="5" custLinFactNeighborX="1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EC039-93C0-4D8A-A208-6EE4FDFBBEC1}" type="pres">
      <dgm:prSet presAssocID="{F29338F9-0046-4FB4-A88B-9E8EC09C2B67}" presName="spacer" presStyleCnt="0"/>
      <dgm:spPr/>
      <dgm:t>
        <a:bodyPr/>
        <a:lstStyle/>
        <a:p>
          <a:endParaRPr lang="ru-RU"/>
        </a:p>
      </dgm:t>
    </dgm:pt>
    <dgm:pt modelId="{5BE26614-D759-4B62-A9CA-271E045E508C}" type="pres">
      <dgm:prSet presAssocID="{0A524688-D690-4736-AE79-5B3BDB16A741}" presName="parentText" presStyleLbl="node1" presStyleIdx="1" presStyleCnt="5" custLinFactNeighborY="59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DC21F-B614-480D-96FB-21E627ACF4B2}" type="pres">
      <dgm:prSet presAssocID="{B3B8C700-7D72-4E12-8897-E44A123958DD}" presName="spacer" presStyleCnt="0"/>
      <dgm:spPr/>
      <dgm:t>
        <a:bodyPr/>
        <a:lstStyle/>
        <a:p>
          <a:endParaRPr lang="ru-RU"/>
        </a:p>
      </dgm:t>
    </dgm:pt>
    <dgm:pt modelId="{24BBC588-691C-4FB5-9946-E60280BA0B83}" type="pres">
      <dgm:prSet presAssocID="{B94BB278-ACB6-4C6F-AFA6-87887BA9920F}" presName="parentText" presStyleLbl="node1" presStyleIdx="2" presStyleCnt="5" custLinFactY="-143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5FD29-C11C-46BD-A089-85BE9BB588BC}" type="pres">
      <dgm:prSet presAssocID="{BB6AE56D-BC3E-4DA6-A6CC-D1EDEA4B4C27}" presName="spacer" presStyleCnt="0"/>
      <dgm:spPr/>
      <dgm:t>
        <a:bodyPr/>
        <a:lstStyle/>
        <a:p>
          <a:endParaRPr lang="ru-RU"/>
        </a:p>
      </dgm:t>
    </dgm:pt>
    <dgm:pt modelId="{218BCDC9-20AF-4AE9-8FCA-730660FAD8A2}" type="pres">
      <dgm:prSet presAssocID="{FD74041C-3F25-4737-B517-64D51052076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ECDC0-5D98-4984-9569-AE8DFC925189}" type="pres">
      <dgm:prSet presAssocID="{B5D145AE-86A3-4F86-B3F0-618124CB7833}" presName="spacer" presStyleCnt="0"/>
      <dgm:spPr/>
      <dgm:t>
        <a:bodyPr/>
        <a:lstStyle/>
        <a:p>
          <a:endParaRPr lang="ru-RU"/>
        </a:p>
      </dgm:t>
    </dgm:pt>
    <dgm:pt modelId="{E532612F-4BF5-42C8-A1A6-9763C43D7424}" type="pres">
      <dgm:prSet presAssocID="{A0DCEB34-3928-424E-A646-90F726E81B5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1FA3E-FEA7-4A8A-9938-89AD47D63826}" srcId="{C57D10BB-7BAF-403B-BD06-0F7C801F45E7}" destId="{FD74041C-3F25-4737-B517-64D510520762}" srcOrd="3" destOrd="0" parTransId="{EAE1CA11-5B47-4419-9368-B98457536378}" sibTransId="{B5D145AE-86A3-4F86-B3F0-618124CB7833}"/>
    <dgm:cxn modelId="{71C5557A-B843-44FE-A162-7ABAE1F3C515}" srcId="{C57D10BB-7BAF-403B-BD06-0F7C801F45E7}" destId="{0A524688-D690-4736-AE79-5B3BDB16A741}" srcOrd="1" destOrd="0" parTransId="{6CD4764F-3E1C-49E5-9577-0B03F6FF19CE}" sibTransId="{B3B8C700-7D72-4E12-8897-E44A123958DD}"/>
    <dgm:cxn modelId="{9D52CA09-A1C0-4019-B97C-0BFA881135F9}" srcId="{C57D10BB-7BAF-403B-BD06-0F7C801F45E7}" destId="{C664F7AB-B0C8-46CC-BE6B-433D57FB7F70}" srcOrd="0" destOrd="0" parTransId="{0CD7D99C-1C51-4DED-A2F6-22214624C07D}" sibTransId="{F29338F9-0046-4FB4-A88B-9E8EC09C2B67}"/>
    <dgm:cxn modelId="{42685E41-6818-475E-9A97-874D23CDD397}" type="presOf" srcId="{B94BB278-ACB6-4C6F-AFA6-87887BA9920F}" destId="{24BBC588-691C-4FB5-9946-E60280BA0B83}" srcOrd="0" destOrd="0" presId="urn:microsoft.com/office/officeart/2005/8/layout/vList2"/>
    <dgm:cxn modelId="{FB81A652-93C2-4477-8D5C-5A079989771B}" type="presOf" srcId="{C57D10BB-7BAF-403B-BD06-0F7C801F45E7}" destId="{2156BDA4-D755-45A3-B6E1-03E345C48250}" srcOrd="0" destOrd="0" presId="urn:microsoft.com/office/officeart/2005/8/layout/vList2"/>
    <dgm:cxn modelId="{89D7F608-935C-4D6B-BAD1-54B69960D820}" srcId="{C57D10BB-7BAF-403B-BD06-0F7C801F45E7}" destId="{B94BB278-ACB6-4C6F-AFA6-87887BA9920F}" srcOrd="2" destOrd="0" parTransId="{946D91FA-6DCB-4726-A8E0-D97B85F7E00F}" sibTransId="{BB6AE56D-BC3E-4DA6-A6CC-D1EDEA4B4C27}"/>
    <dgm:cxn modelId="{BBA06B36-15F4-4CBE-9A8C-013D993210AB}" srcId="{C57D10BB-7BAF-403B-BD06-0F7C801F45E7}" destId="{A0DCEB34-3928-424E-A646-90F726E81B58}" srcOrd="4" destOrd="0" parTransId="{A2B515FB-DB67-4BA7-9129-77FA8581702C}" sibTransId="{10DC671D-EF2D-40F6-AFFB-1D87A3124C26}"/>
    <dgm:cxn modelId="{5E77003A-E7EE-452D-BA40-F1C2856D97D2}" type="presOf" srcId="{A0DCEB34-3928-424E-A646-90F726E81B58}" destId="{E532612F-4BF5-42C8-A1A6-9763C43D7424}" srcOrd="0" destOrd="0" presId="urn:microsoft.com/office/officeart/2005/8/layout/vList2"/>
    <dgm:cxn modelId="{863EDBD9-E11C-47FB-8889-D48690719925}" type="presOf" srcId="{FD74041C-3F25-4737-B517-64D510520762}" destId="{218BCDC9-20AF-4AE9-8FCA-730660FAD8A2}" srcOrd="0" destOrd="0" presId="urn:microsoft.com/office/officeart/2005/8/layout/vList2"/>
    <dgm:cxn modelId="{5F2F6836-0DC2-4889-B674-3F2F10B234BC}" type="presOf" srcId="{0A524688-D690-4736-AE79-5B3BDB16A741}" destId="{5BE26614-D759-4B62-A9CA-271E045E508C}" srcOrd="0" destOrd="0" presId="urn:microsoft.com/office/officeart/2005/8/layout/vList2"/>
    <dgm:cxn modelId="{CBEFAC0E-EAA5-4A9E-B71A-B8AFDABA8024}" type="presOf" srcId="{C664F7AB-B0C8-46CC-BE6B-433D57FB7F70}" destId="{95DC783B-C501-4F68-93B9-77BEFB52B810}" srcOrd="0" destOrd="0" presId="urn:microsoft.com/office/officeart/2005/8/layout/vList2"/>
    <dgm:cxn modelId="{60E85032-39EA-4259-B938-10ACCDE933FF}" type="presParOf" srcId="{2156BDA4-D755-45A3-B6E1-03E345C48250}" destId="{95DC783B-C501-4F68-93B9-77BEFB52B810}" srcOrd="0" destOrd="0" presId="urn:microsoft.com/office/officeart/2005/8/layout/vList2"/>
    <dgm:cxn modelId="{7CB9BAF4-B9A8-4641-89B1-33759CBB3178}" type="presParOf" srcId="{2156BDA4-D755-45A3-B6E1-03E345C48250}" destId="{58CEC039-93C0-4D8A-A208-6EE4FDFBBEC1}" srcOrd="1" destOrd="0" presId="urn:microsoft.com/office/officeart/2005/8/layout/vList2"/>
    <dgm:cxn modelId="{90DE5D09-38DC-4663-ABF4-03FE8C2D30D3}" type="presParOf" srcId="{2156BDA4-D755-45A3-B6E1-03E345C48250}" destId="{5BE26614-D759-4B62-A9CA-271E045E508C}" srcOrd="2" destOrd="0" presId="urn:microsoft.com/office/officeart/2005/8/layout/vList2"/>
    <dgm:cxn modelId="{1063DAAE-96A4-42EA-A311-6A8C9FA9118C}" type="presParOf" srcId="{2156BDA4-D755-45A3-B6E1-03E345C48250}" destId="{F97DC21F-B614-480D-96FB-21E627ACF4B2}" srcOrd="3" destOrd="0" presId="urn:microsoft.com/office/officeart/2005/8/layout/vList2"/>
    <dgm:cxn modelId="{C3BE3612-AA42-456F-ACA6-E40439BB7938}" type="presParOf" srcId="{2156BDA4-D755-45A3-B6E1-03E345C48250}" destId="{24BBC588-691C-4FB5-9946-E60280BA0B83}" srcOrd="4" destOrd="0" presId="urn:microsoft.com/office/officeart/2005/8/layout/vList2"/>
    <dgm:cxn modelId="{9B68A7E1-0A2C-4EF7-8DD9-9EF9C6B179AB}" type="presParOf" srcId="{2156BDA4-D755-45A3-B6E1-03E345C48250}" destId="{1B65FD29-C11C-46BD-A089-85BE9BB588BC}" srcOrd="5" destOrd="0" presId="urn:microsoft.com/office/officeart/2005/8/layout/vList2"/>
    <dgm:cxn modelId="{96112909-EDA0-44C0-BCB4-0AE2B6AE7A3E}" type="presParOf" srcId="{2156BDA4-D755-45A3-B6E1-03E345C48250}" destId="{218BCDC9-20AF-4AE9-8FCA-730660FAD8A2}" srcOrd="6" destOrd="0" presId="urn:microsoft.com/office/officeart/2005/8/layout/vList2"/>
    <dgm:cxn modelId="{3A63359D-8881-462A-AD96-F9FAA3C98B5C}" type="presParOf" srcId="{2156BDA4-D755-45A3-B6E1-03E345C48250}" destId="{8B9ECDC0-5D98-4984-9569-AE8DFC925189}" srcOrd="7" destOrd="0" presId="urn:microsoft.com/office/officeart/2005/8/layout/vList2"/>
    <dgm:cxn modelId="{26B8FDD3-EB72-4D05-BAEF-1EE8AAA6AADA}" type="presParOf" srcId="{2156BDA4-D755-45A3-B6E1-03E345C48250}" destId="{E532612F-4BF5-42C8-A1A6-9763C43D7424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Целевой раздел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671E012-2DCB-4637-B0B0-1A0787653E75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Содержательный раздел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716C723A-59D7-4AC7-A5C6-DE0C41C0CB86}" type="parTrans" cxnId="{E7C91A91-B45C-40FF-80FA-BFC082E8A7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BF54134-10C9-4826-8A25-9B4A717F0D8F}" type="sibTrans" cxnId="{E7C91A91-B45C-40FF-80FA-BFC082E8A7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14E99AB-74DC-4F44-8A7C-F054AB0EA558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Организационный раздел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B880D087-4DBD-4431-853C-66003A749930}" type="parTrans" cxnId="{8CBB7533-7C18-4EEC-9E30-0B855617B6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20C516C-DE27-4FF6-9212-B24F8C89C6A6}" type="sibTrans" cxnId="{8CBB7533-7C18-4EEC-9E30-0B855617B6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56B6B4D-94F7-46EF-A0A8-4A1F789BE163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Дополнительный раздел (краткая презентация)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2F5289E3-648B-4E08-84DB-23F1BC433677}" type="parTrans" cxnId="{ABA93089-C881-45FF-BA29-810CD279387D}">
      <dgm:prSet/>
      <dgm:spPr/>
      <dgm:t>
        <a:bodyPr/>
        <a:lstStyle/>
        <a:p>
          <a:endParaRPr lang="ru-RU"/>
        </a:p>
      </dgm:t>
    </dgm:pt>
    <dgm:pt modelId="{A81BC3A5-57AB-41E1-8FB8-4583E9EFA631}" type="sibTrans" cxnId="{ABA93089-C881-45FF-BA29-810CD279387D}">
      <dgm:prSet/>
      <dgm:spPr/>
      <dgm:t>
        <a:bodyPr/>
        <a:lstStyle/>
        <a:p>
          <a:endParaRPr lang="ru-RU"/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022BA-4976-4CF1-831A-55BA8DB6E0D2}" type="pres">
      <dgm:prSet presAssocID="{B320A83A-0842-4E90-9B15-706C6E8D2613}" presName="parentLin" presStyleCnt="0"/>
      <dgm:spPr/>
      <dgm:t>
        <a:bodyPr/>
        <a:lstStyle/>
        <a:p>
          <a:endParaRPr lang="ru-RU"/>
        </a:p>
      </dgm:t>
    </dgm:pt>
    <dgm:pt modelId="{BEAE3B9B-FC39-45D7-88AC-1EF34A72587E}" type="pres">
      <dgm:prSet presAssocID="{B320A83A-0842-4E90-9B15-706C6E8D261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5581F5D-3A7F-49A4-BE90-691626527ED2}" type="pres">
      <dgm:prSet presAssocID="{B320A83A-0842-4E90-9B15-706C6E8D2613}" presName="parentText" presStyleLbl="node1" presStyleIdx="0" presStyleCnt="4" custLinFactNeighborX="-34592" custLinFactNeighborY="282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888F7-2B28-496D-A915-9FFD252922C5}" type="pres">
      <dgm:prSet presAssocID="{B320A83A-0842-4E90-9B15-706C6E8D2613}" presName="negativeSpace" presStyleCnt="0"/>
      <dgm:spPr/>
      <dgm:t>
        <a:bodyPr/>
        <a:lstStyle/>
        <a:p>
          <a:endParaRPr lang="ru-RU"/>
        </a:p>
      </dgm:t>
    </dgm:pt>
    <dgm:pt modelId="{76D800E8-F55D-4306-B57C-6DF74DCC36FC}" type="pres">
      <dgm:prSet presAssocID="{B320A83A-0842-4E90-9B15-706C6E8D261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E013A-E765-4E34-8024-9E55ECBA9F1A}" type="pres">
      <dgm:prSet presAssocID="{61A85AF2-5D4C-4169-BBF9-BE7FCD9A3523}" presName="spaceBetweenRectangles" presStyleCnt="0"/>
      <dgm:spPr/>
      <dgm:t>
        <a:bodyPr/>
        <a:lstStyle/>
        <a:p>
          <a:endParaRPr lang="ru-RU"/>
        </a:p>
      </dgm:t>
    </dgm:pt>
    <dgm:pt modelId="{65A992BE-B548-4EC8-9E0C-6DE300E618D2}" type="pres">
      <dgm:prSet presAssocID="{9671E012-2DCB-4637-B0B0-1A0787653E75}" presName="parentLin" presStyleCnt="0"/>
      <dgm:spPr/>
      <dgm:t>
        <a:bodyPr/>
        <a:lstStyle/>
        <a:p>
          <a:endParaRPr lang="ru-RU"/>
        </a:p>
      </dgm:t>
    </dgm:pt>
    <dgm:pt modelId="{6BBFF5CE-D379-4190-AC6C-104A6E94DD68}" type="pres">
      <dgm:prSet presAssocID="{9671E012-2DCB-4637-B0B0-1A0787653E7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1E1E758-A277-49D9-B887-D34E4173601F}" type="pres">
      <dgm:prSet presAssocID="{9671E012-2DCB-4637-B0B0-1A0787653E75}" presName="parentText" presStyleLbl="node1" presStyleIdx="1" presStyleCnt="4" custLinFactNeighborX="-34592" custLinFactNeighborY="197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47796-D50F-4B27-ADCA-BBC55F9E7FAE}" type="pres">
      <dgm:prSet presAssocID="{9671E012-2DCB-4637-B0B0-1A0787653E75}" presName="negativeSpace" presStyleCnt="0"/>
      <dgm:spPr/>
      <dgm:t>
        <a:bodyPr/>
        <a:lstStyle/>
        <a:p>
          <a:endParaRPr lang="ru-RU"/>
        </a:p>
      </dgm:t>
    </dgm:pt>
    <dgm:pt modelId="{F66CFA3F-A7D0-4835-9A4D-059FBC3DFCA8}" type="pres">
      <dgm:prSet presAssocID="{9671E012-2DCB-4637-B0B0-1A0787653E75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D740B-9521-4D5D-9631-563215031380}" type="pres">
      <dgm:prSet presAssocID="{1BF54134-10C9-4826-8A25-9B4A717F0D8F}" presName="spaceBetweenRectangles" presStyleCnt="0"/>
      <dgm:spPr/>
      <dgm:t>
        <a:bodyPr/>
        <a:lstStyle/>
        <a:p>
          <a:endParaRPr lang="ru-RU"/>
        </a:p>
      </dgm:t>
    </dgm:pt>
    <dgm:pt modelId="{7416D1BC-1820-488E-A9BB-9B58AFE8D7A3}" type="pres">
      <dgm:prSet presAssocID="{514E99AB-74DC-4F44-8A7C-F054AB0EA558}" presName="parentLin" presStyleCnt="0"/>
      <dgm:spPr/>
      <dgm:t>
        <a:bodyPr/>
        <a:lstStyle/>
        <a:p>
          <a:endParaRPr lang="ru-RU"/>
        </a:p>
      </dgm:t>
    </dgm:pt>
    <dgm:pt modelId="{B7DF66E3-CB0E-411F-BA20-7F38432772AE}" type="pres">
      <dgm:prSet presAssocID="{514E99AB-74DC-4F44-8A7C-F054AB0EA55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67E199D-D227-4FD5-828B-C6B47CA3797B}" type="pres">
      <dgm:prSet presAssocID="{514E99AB-74DC-4F44-8A7C-F054AB0EA558}" presName="parentText" presStyleLbl="node1" presStyleIdx="2" presStyleCnt="4" custLinFactNeighborX="-39234" custLinFactNeighborY="113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94607-8195-48E1-A123-08DDA1AACF12}" type="pres">
      <dgm:prSet presAssocID="{514E99AB-74DC-4F44-8A7C-F054AB0EA558}" presName="negativeSpace" presStyleCnt="0"/>
      <dgm:spPr/>
      <dgm:t>
        <a:bodyPr/>
        <a:lstStyle/>
        <a:p>
          <a:endParaRPr lang="ru-RU"/>
        </a:p>
      </dgm:t>
    </dgm:pt>
    <dgm:pt modelId="{FF1129C6-5D03-4966-AA66-C4C1895ECD56}" type="pres">
      <dgm:prSet presAssocID="{514E99AB-74DC-4F44-8A7C-F054AB0EA55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D73B9-CD67-484F-982B-CA3F42AE3AA7}" type="pres">
      <dgm:prSet presAssocID="{B20C516C-DE27-4FF6-9212-B24F8C89C6A6}" presName="spaceBetweenRectangles" presStyleCnt="0"/>
      <dgm:spPr/>
    </dgm:pt>
    <dgm:pt modelId="{72D26644-531E-4BB5-A31E-66D875073145}" type="pres">
      <dgm:prSet presAssocID="{056B6B4D-94F7-46EF-A0A8-4A1F789BE163}" presName="parentLin" presStyleCnt="0"/>
      <dgm:spPr/>
    </dgm:pt>
    <dgm:pt modelId="{227D94D7-990B-4AF1-82F4-B0BF0A744797}" type="pres">
      <dgm:prSet presAssocID="{056B6B4D-94F7-46EF-A0A8-4A1F789BE163}" presName="parentLeftMargin" presStyleLbl="node1" presStyleIdx="2" presStyleCnt="4" custLinFactNeighborX="-39234" custLinFactNeighborY="-47226"/>
      <dgm:spPr/>
      <dgm:t>
        <a:bodyPr/>
        <a:lstStyle/>
        <a:p>
          <a:endParaRPr lang="ru-RU"/>
        </a:p>
      </dgm:t>
    </dgm:pt>
    <dgm:pt modelId="{20E2207D-8432-424A-B14D-F0AD263498D5}" type="pres">
      <dgm:prSet presAssocID="{056B6B4D-94F7-46EF-A0A8-4A1F789BE163}" presName="parentText" presStyleLbl="node1" presStyleIdx="3" presStyleCnt="4" custLinFactNeighborX="-34592" custLinFactNeighborY="12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EA8F8-89DF-4D68-B7F6-4607C8A762C6}" type="pres">
      <dgm:prSet presAssocID="{056B6B4D-94F7-46EF-A0A8-4A1F789BE163}" presName="negativeSpace" presStyleCnt="0"/>
      <dgm:spPr/>
    </dgm:pt>
    <dgm:pt modelId="{A181AD0A-8C12-4018-B0BF-D37A5EAB77C5}" type="pres">
      <dgm:prSet presAssocID="{056B6B4D-94F7-46EF-A0A8-4A1F789BE16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6BDA532-2C59-41B1-8F4B-6ACCE5FF8745}" type="presOf" srcId="{056B6B4D-94F7-46EF-A0A8-4A1F789BE163}" destId="{20E2207D-8432-424A-B14D-F0AD263498D5}" srcOrd="1" destOrd="0" presId="urn:microsoft.com/office/officeart/2005/8/layout/list1"/>
    <dgm:cxn modelId="{ABE14D78-65BB-482D-AC68-EFD4E18A823C}" type="presOf" srcId="{9671E012-2DCB-4637-B0B0-1A0787653E75}" destId="{11E1E758-A277-49D9-B887-D34E4173601F}" srcOrd="1" destOrd="0" presId="urn:microsoft.com/office/officeart/2005/8/layout/list1"/>
    <dgm:cxn modelId="{E7C91A91-B45C-40FF-80FA-BFC082E8A79C}" srcId="{6E529879-A33A-452F-BD37-593DE1ED699F}" destId="{9671E012-2DCB-4637-B0B0-1A0787653E75}" srcOrd="1" destOrd="0" parTransId="{716C723A-59D7-4AC7-A5C6-DE0C41C0CB86}" sibTransId="{1BF54134-10C9-4826-8A25-9B4A717F0D8F}"/>
    <dgm:cxn modelId="{FEAEADBB-E470-43A8-945E-868D8AB7FFD6}" type="presOf" srcId="{B320A83A-0842-4E90-9B15-706C6E8D2613}" destId="{BEAE3B9B-FC39-45D7-88AC-1EF34A72587E}" srcOrd="0" destOrd="0" presId="urn:microsoft.com/office/officeart/2005/8/layout/list1"/>
    <dgm:cxn modelId="{3711B536-331C-4CD5-8C0C-804A39E95503}" type="presOf" srcId="{514E99AB-74DC-4F44-8A7C-F054AB0EA558}" destId="{B7DF66E3-CB0E-411F-BA20-7F38432772AE}" srcOrd="0" destOrd="0" presId="urn:microsoft.com/office/officeart/2005/8/layout/list1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3CD93DA0-2AC5-45CF-84C1-28489AF0DF75}" type="presOf" srcId="{514E99AB-74DC-4F44-8A7C-F054AB0EA558}" destId="{967E199D-D227-4FD5-828B-C6B47CA3797B}" srcOrd="1" destOrd="0" presId="urn:microsoft.com/office/officeart/2005/8/layout/list1"/>
    <dgm:cxn modelId="{344D076D-872F-437D-9ED4-634E5BEDA62B}" type="presOf" srcId="{6E529879-A33A-452F-BD37-593DE1ED699F}" destId="{B4F93557-2C89-467D-B888-84557F1F169D}" srcOrd="0" destOrd="0" presId="urn:microsoft.com/office/officeart/2005/8/layout/list1"/>
    <dgm:cxn modelId="{8CBB7533-7C18-4EEC-9E30-0B855617B6FD}" srcId="{6E529879-A33A-452F-BD37-593DE1ED699F}" destId="{514E99AB-74DC-4F44-8A7C-F054AB0EA558}" srcOrd="2" destOrd="0" parTransId="{B880D087-4DBD-4431-853C-66003A749930}" sibTransId="{B20C516C-DE27-4FF6-9212-B24F8C89C6A6}"/>
    <dgm:cxn modelId="{DC71C67A-CCD5-4762-8A1C-21325B9D4922}" type="presOf" srcId="{9671E012-2DCB-4637-B0B0-1A0787653E75}" destId="{6BBFF5CE-D379-4190-AC6C-104A6E94DD68}" srcOrd="0" destOrd="0" presId="urn:microsoft.com/office/officeart/2005/8/layout/list1"/>
    <dgm:cxn modelId="{1BA23225-D3A2-4166-A761-D0E720BADD22}" type="presOf" srcId="{056B6B4D-94F7-46EF-A0A8-4A1F789BE163}" destId="{227D94D7-990B-4AF1-82F4-B0BF0A744797}" srcOrd="0" destOrd="0" presId="urn:microsoft.com/office/officeart/2005/8/layout/list1"/>
    <dgm:cxn modelId="{E1F9249E-5562-42B3-A89D-57DBD21A1EF1}" type="presOf" srcId="{B320A83A-0842-4E90-9B15-706C6E8D2613}" destId="{35581F5D-3A7F-49A4-BE90-691626527ED2}" srcOrd="1" destOrd="0" presId="urn:microsoft.com/office/officeart/2005/8/layout/list1"/>
    <dgm:cxn modelId="{ABA93089-C881-45FF-BA29-810CD279387D}" srcId="{6E529879-A33A-452F-BD37-593DE1ED699F}" destId="{056B6B4D-94F7-46EF-A0A8-4A1F789BE163}" srcOrd="3" destOrd="0" parTransId="{2F5289E3-648B-4E08-84DB-23F1BC433677}" sibTransId="{A81BC3A5-57AB-41E1-8FB8-4583E9EFA631}"/>
    <dgm:cxn modelId="{6F3A9D09-18D1-49F1-B8E6-F36C77FBB337}" type="presParOf" srcId="{B4F93557-2C89-467D-B888-84557F1F169D}" destId="{8A1022BA-4976-4CF1-831A-55BA8DB6E0D2}" srcOrd="0" destOrd="0" presId="urn:microsoft.com/office/officeart/2005/8/layout/list1"/>
    <dgm:cxn modelId="{E82D3BC7-DB31-461D-B7D9-286F49A6E387}" type="presParOf" srcId="{8A1022BA-4976-4CF1-831A-55BA8DB6E0D2}" destId="{BEAE3B9B-FC39-45D7-88AC-1EF34A72587E}" srcOrd="0" destOrd="0" presId="urn:microsoft.com/office/officeart/2005/8/layout/list1"/>
    <dgm:cxn modelId="{240AEF7B-7216-4F22-A2FF-81EFB3D11E59}" type="presParOf" srcId="{8A1022BA-4976-4CF1-831A-55BA8DB6E0D2}" destId="{35581F5D-3A7F-49A4-BE90-691626527ED2}" srcOrd="1" destOrd="0" presId="urn:microsoft.com/office/officeart/2005/8/layout/list1"/>
    <dgm:cxn modelId="{C71C040E-9CC4-4D0B-BE30-E3C48CE898D7}" type="presParOf" srcId="{B4F93557-2C89-467D-B888-84557F1F169D}" destId="{A6F888F7-2B28-496D-A915-9FFD252922C5}" srcOrd="1" destOrd="0" presId="urn:microsoft.com/office/officeart/2005/8/layout/list1"/>
    <dgm:cxn modelId="{BF97C483-F182-4D20-852A-CB2A506E84F3}" type="presParOf" srcId="{B4F93557-2C89-467D-B888-84557F1F169D}" destId="{76D800E8-F55D-4306-B57C-6DF74DCC36FC}" srcOrd="2" destOrd="0" presId="urn:microsoft.com/office/officeart/2005/8/layout/list1"/>
    <dgm:cxn modelId="{D57C6E4A-F1A6-45AF-905F-8F1CCED3C858}" type="presParOf" srcId="{B4F93557-2C89-467D-B888-84557F1F169D}" destId="{9CAE013A-E765-4E34-8024-9E55ECBA9F1A}" srcOrd="3" destOrd="0" presId="urn:microsoft.com/office/officeart/2005/8/layout/list1"/>
    <dgm:cxn modelId="{503E36D0-8E74-417E-B5FC-E0CB85903AF5}" type="presParOf" srcId="{B4F93557-2C89-467D-B888-84557F1F169D}" destId="{65A992BE-B548-4EC8-9E0C-6DE300E618D2}" srcOrd="4" destOrd="0" presId="urn:microsoft.com/office/officeart/2005/8/layout/list1"/>
    <dgm:cxn modelId="{F97BB383-7F2D-4E01-8F0C-7CB4877DA7B1}" type="presParOf" srcId="{65A992BE-B548-4EC8-9E0C-6DE300E618D2}" destId="{6BBFF5CE-D379-4190-AC6C-104A6E94DD68}" srcOrd="0" destOrd="0" presId="urn:microsoft.com/office/officeart/2005/8/layout/list1"/>
    <dgm:cxn modelId="{AE63D631-4377-429B-9456-5D4F7E48E55F}" type="presParOf" srcId="{65A992BE-B548-4EC8-9E0C-6DE300E618D2}" destId="{11E1E758-A277-49D9-B887-D34E4173601F}" srcOrd="1" destOrd="0" presId="urn:microsoft.com/office/officeart/2005/8/layout/list1"/>
    <dgm:cxn modelId="{FE0C6CC2-F65E-454A-B2C1-9F781D9B7415}" type="presParOf" srcId="{B4F93557-2C89-467D-B888-84557F1F169D}" destId="{32847796-D50F-4B27-ADCA-BBC55F9E7FAE}" srcOrd="5" destOrd="0" presId="urn:microsoft.com/office/officeart/2005/8/layout/list1"/>
    <dgm:cxn modelId="{A2252D84-B4C6-468A-A9E3-B072108F974B}" type="presParOf" srcId="{B4F93557-2C89-467D-B888-84557F1F169D}" destId="{F66CFA3F-A7D0-4835-9A4D-059FBC3DFCA8}" srcOrd="6" destOrd="0" presId="urn:microsoft.com/office/officeart/2005/8/layout/list1"/>
    <dgm:cxn modelId="{C68A3B1B-22DD-4B61-A757-7DB0607480D2}" type="presParOf" srcId="{B4F93557-2C89-467D-B888-84557F1F169D}" destId="{9B9D740B-9521-4D5D-9631-563215031380}" srcOrd="7" destOrd="0" presId="urn:microsoft.com/office/officeart/2005/8/layout/list1"/>
    <dgm:cxn modelId="{CB591132-B603-4353-90E9-B6115945F505}" type="presParOf" srcId="{B4F93557-2C89-467D-B888-84557F1F169D}" destId="{7416D1BC-1820-488E-A9BB-9B58AFE8D7A3}" srcOrd="8" destOrd="0" presId="urn:microsoft.com/office/officeart/2005/8/layout/list1"/>
    <dgm:cxn modelId="{F841F0E3-CFA4-40D0-B8B8-63CD7F55A3D4}" type="presParOf" srcId="{7416D1BC-1820-488E-A9BB-9B58AFE8D7A3}" destId="{B7DF66E3-CB0E-411F-BA20-7F38432772AE}" srcOrd="0" destOrd="0" presId="urn:microsoft.com/office/officeart/2005/8/layout/list1"/>
    <dgm:cxn modelId="{B8B9667A-7488-44DF-BAEE-00D429D846F8}" type="presParOf" srcId="{7416D1BC-1820-488E-A9BB-9B58AFE8D7A3}" destId="{967E199D-D227-4FD5-828B-C6B47CA3797B}" srcOrd="1" destOrd="0" presId="urn:microsoft.com/office/officeart/2005/8/layout/list1"/>
    <dgm:cxn modelId="{6F8060F6-57AB-4B8F-A309-8C04F898C31C}" type="presParOf" srcId="{B4F93557-2C89-467D-B888-84557F1F169D}" destId="{D2294607-8195-48E1-A123-08DDA1AACF12}" srcOrd="9" destOrd="0" presId="urn:microsoft.com/office/officeart/2005/8/layout/list1"/>
    <dgm:cxn modelId="{567FB456-0D09-47E6-A51E-C932CBCFAC1B}" type="presParOf" srcId="{B4F93557-2C89-467D-B888-84557F1F169D}" destId="{FF1129C6-5D03-4966-AA66-C4C1895ECD56}" srcOrd="10" destOrd="0" presId="urn:microsoft.com/office/officeart/2005/8/layout/list1"/>
    <dgm:cxn modelId="{84497011-CEA6-4FB5-8CF9-8ACB234CA63F}" type="presParOf" srcId="{B4F93557-2C89-467D-B888-84557F1F169D}" destId="{F2AD73B9-CD67-484F-982B-CA3F42AE3AA7}" srcOrd="11" destOrd="0" presId="urn:microsoft.com/office/officeart/2005/8/layout/list1"/>
    <dgm:cxn modelId="{3F34021B-1828-4D85-9C46-5B26950B2DE4}" type="presParOf" srcId="{B4F93557-2C89-467D-B888-84557F1F169D}" destId="{72D26644-531E-4BB5-A31E-66D875073145}" srcOrd="12" destOrd="0" presId="urn:microsoft.com/office/officeart/2005/8/layout/list1"/>
    <dgm:cxn modelId="{EC0220E7-ABD5-4428-BC4F-FF157809A417}" type="presParOf" srcId="{72D26644-531E-4BB5-A31E-66D875073145}" destId="{227D94D7-990B-4AF1-82F4-B0BF0A744797}" srcOrd="0" destOrd="0" presId="urn:microsoft.com/office/officeart/2005/8/layout/list1"/>
    <dgm:cxn modelId="{714E79D2-3380-4D35-A3FD-207C999C06C9}" type="presParOf" srcId="{72D26644-531E-4BB5-A31E-66D875073145}" destId="{20E2207D-8432-424A-B14D-F0AD263498D5}" srcOrd="1" destOrd="0" presId="urn:microsoft.com/office/officeart/2005/8/layout/list1"/>
    <dgm:cxn modelId="{D9C7719A-493E-4656-9A81-29FA85263F51}" type="presParOf" srcId="{B4F93557-2C89-467D-B888-84557F1F169D}" destId="{17AEA8F8-89DF-4D68-B7F6-4607C8A762C6}" srcOrd="13" destOrd="0" presId="urn:microsoft.com/office/officeart/2005/8/layout/list1"/>
    <dgm:cxn modelId="{E6F466DB-1084-4D61-9626-867A90A9B7BC}" type="presParOf" srcId="{B4F93557-2C89-467D-B888-84557F1F169D}" destId="{A181AD0A-8C12-4018-B0BF-D37A5EAB77C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>
        <a:solidFill>
          <a:srgbClr val="0066FF"/>
        </a:solidFill>
      </dgm:spPr>
      <dgm:t>
        <a:bodyPr/>
        <a:lstStyle/>
        <a:p>
          <a:pPr rtl="0"/>
          <a:r>
            <a:rPr lang="ru-RU" sz="3600" b="1" dirty="0" smtClean="0">
              <a:latin typeface="Arial" pitchFamily="34" charset="0"/>
              <a:cs typeface="Arial" pitchFamily="34" charset="0"/>
            </a:rPr>
            <a:t>Целевой раздел</a:t>
          </a:r>
          <a:endParaRPr lang="ru-RU" sz="3600" b="1" dirty="0">
            <a:latin typeface="Arial" pitchFamily="34" charset="0"/>
            <a:cs typeface="Arial" pitchFamily="34" charset="0"/>
          </a:endParaRP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22D70D-D2C8-495C-A6DE-D5D098694297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пояснительная записка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D211F2C-62F2-483F-B2EC-BE1C84D0B895}" type="par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AA79153-9EB0-4D4D-AA53-A2B857568E1F}" type="sib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5F7D088-ED06-49AC-A4E0-00504418970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планируемые результаты как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целевые ориентиры </a:t>
          </a:r>
          <a:r>
            <a:rPr lang="ru-RU" dirty="0" smtClean="0">
              <a:latin typeface="Arial" pitchFamily="34" charset="0"/>
              <a:cs typeface="Arial" pitchFamily="34" charset="0"/>
            </a:rPr>
            <a:t>освоения Программы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28B7112-37EF-4495-A351-D124FEE9FF0F}" type="parTrans" cxnId="{E86880E6-FE5F-4A14-8DFB-C58FC8E531A7}">
      <dgm:prSet/>
      <dgm:spPr/>
      <dgm:t>
        <a:bodyPr/>
        <a:lstStyle/>
        <a:p>
          <a:endParaRPr lang="ru-RU"/>
        </a:p>
      </dgm:t>
    </dgm:pt>
    <dgm:pt modelId="{D34FE9E7-8DE8-49A1-BB77-0B3250BFEFE5}" type="sibTrans" cxnId="{E86880E6-FE5F-4A14-8DFB-C58FC8E531A7}">
      <dgm:prSet/>
      <dgm:spPr/>
      <dgm:t>
        <a:bodyPr/>
        <a:lstStyle/>
        <a:p>
          <a:endParaRPr lang="ru-RU"/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022BA-4976-4CF1-831A-55BA8DB6E0D2}" type="pres">
      <dgm:prSet presAssocID="{B320A83A-0842-4E90-9B15-706C6E8D2613}" presName="parentLin" presStyleCnt="0"/>
      <dgm:spPr/>
      <dgm:t>
        <a:bodyPr/>
        <a:lstStyle/>
        <a:p>
          <a:endParaRPr lang="ru-RU"/>
        </a:p>
      </dgm:t>
    </dgm:pt>
    <dgm:pt modelId="{BEAE3B9B-FC39-45D7-88AC-1EF34A72587E}" type="pres">
      <dgm:prSet presAssocID="{B320A83A-0842-4E90-9B15-706C6E8D261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5581F5D-3A7F-49A4-BE90-691626527ED2}" type="pres">
      <dgm:prSet presAssocID="{B320A83A-0842-4E90-9B15-706C6E8D2613}" presName="parentText" presStyleLbl="node1" presStyleIdx="0" presStyleCnt="1" custScaleY="102905" custLinFactNeighborX="5338" custLinFactNeighborY="-33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888F7-2B28-496D-A915-9FFD252922C5}" type="pres">
      <dgm:prSet presAssocID="{B320A83A-0842-4E90-9B15-706C6E8D2613}" presName="negativeSpace" presStyleCnt="0"/>
      <dgm:spPr/>
      <dgm:t>
        <a:bodyPr/>
        <a:lstStyle/>
        <a:p>
          <a:endParaRPr lang="ru-RU"/>
        </a:p>
      </dgm:t>
    </dgm:pt>
    <dgm:pt modelId="{76D800E8-F55D-4306-B57C-6DF74DCC36FC}" type="pres">
      <dgm:prSet presAssocID="{B320A83A-0842-4E90-9B15-706C6E8D2613}" presName="childText" presStyleLbl="conFgAcc1" presStyleIdx="0" presStyleCnt="1" custScaleY="103264" custLinFactNeighborY="-29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5950B0-2A71-4965-A6D0-81321571C5DA}" type="presOf" srcId="{6E529879-A33A-452F-BD37-593DE1ED699F}" destId="{B4F93557-2C89-467D-B888-84557F1F169D}" srcOrd="0" destOrd="0" presId="urn:microsoft.com/office/officeart/2005/8/layout/list1"/>
    <dgm:cxn modelId="{15BEA7C1-7DCA-430E-98C7-5BCCEEC3877F}" type="presOf" srcId="{B320A83A-0842-4E90-9B15-706C6E8D2613}" destId="{35581F5D-3A7F-49A4-BE90-691626527ED2}" srcOrd="1" destOrd="0" presId="urn:microsoft.com/office/officeart/2005/8/layout/list1"/>
    <dgm:cxn modelId="{7BDF5F06-5E11-4C65-9E86-F64D08BF910E}" srcId="{B320A83A-0842-4E90-9B15-706C6E8D2613}" destId="{F622D70D-D2C8-495C-A6DE-D5D098694297}" srcOrd="0" destOrd="0" parTransId="{9D211F2C-62F2-483F-B2EC-BE1C84D0B895}" sibTransId="{AAA79153-9EB0-4D4D-AA53-A2B857568E1F}"/>
    <dgm:cxn modelId="{F93F4BF8-5475-430B-B9DA-9B1DDAB8AF5C}" type="presOf" srcId="{F622D70D-D2C8-495C-A6DE-D5D098694297}" destId="{76D800E8-F55D-4306-B57C-6DF74DCC36FC}" srcOrd="0" destOrd="0" presId="urn:microsoft.com/office/officeart/2005/8/layout/list1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E86880E6-FE5F-4A14-8DFB-C58FC8E531A7}" srcId="{B320A83A-0842-4E90-9B15-706C6E8D2613}" destId="{65F7D088-ED06-49AC-A4E0-005044189703}" srcOrd="1" destOrd="0" parTransId="{528B7112-37EF-4495-A351-D124FEE9FF0F}" sibTransId="{D34FE9E7-8DE8-49A1-BB77-0B3250BFEFE5}"/>
    <dgm:cxn modelId="{994570B1-A17C-43A8-94F0-7034C88E6D68}" type="presOf" srcId="{B320A83A-0842-4E90-9B15-706C6E8D2613}" destId="{BEAE3B9B-FC39-45D7-88AC-1EF34A72587E}" srcOrd="0" destOrd="0" presId="urn:microsoft.com/office/officeart/2005/8/layout/list1"/>
    <dgm:cxn modelId="{C566954D-3B47-40F1-8EE6-90546497A234}" type="presOf" srcId="{65F7D088-ED06-49AC-A4E0-005044189703}" destId="{76D800E8-F55D-4306-B57C-6DF74DCC36FC}" srcOrd="0" destOrd="1" presId="urn:microsoft.com/office/officeart/2005/8/layout/list1"/>
    <dgm:cxn modelId="{D5CF7834-98E9-4720-BF00-CB95676A5F84}" type="presParOf" srcId="{B4F93557-2C89-467D-B888-84557F1F169D}" destId="{8A1022BA-4976-4CF1-831A-55BA8DB6E0D2}" srcOrd="0" destOrd="0" presId="urn:microsoft.com/office/officeart/2005/8/layout/list1"/>
    <dgm:cxn modelId="{B059E902-B057-4FB7-A4DE-ACD52865D70D}" type="presParOf" srcId="{8A1022BA-4976-4CF1-831A-55BA8DB6E0D2}" destId="{BEAE3B9B-FC39-45D7-88AC-1EF34A72587E}" srcOrd="0" destOrd="0" presId="urn:microsoft.com/office/officeart/2005/8/layout/list1"/>
    <dgm:cxn modelId="{1A09CEF3-5CD6-4D4F-AA0F-2AE90B14A6D0}" type="presParOf" srcId="{8A1022BA-4976-4CF1-831A-55BA8DB6E0D2}" destId="{35581F5D-3A7F-49A4-BE90-691626527ED2}" srcOrd="1" destOrd="0" presId="urn:microsoft.com/office/officeart/2005/8/layout/list1"/>
    <dgm:cxn modelId="{E293219D-0C5E-4680-836E-F4623E6C38B6}" type="presParOf" srcId="{B4F93557-2C89-467D-B888-84557F1F169D}" destId="{A6F888F7-2B28-496D-A915-9FFD252922C5}" srcOrd="1" destOrd="0" presId="urn:microsoft.com/office/officeart/2005/8/layout/list1"/>
    <dgm:cxn modelId="{CF4B737C-36AE-4E70-B152-CF7F84279193}" type="presParOf" srcId="{B4F93557-2C89-467D-B888-84557F1F169D}" destId="{76D800E8-F55D-4306-B57C-6DF74DCC36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/>
      <dgm:t>
        <a:bodyPr/>
        <a:lstStyle/>
        <a:p>
          <a:pPr rtl="0"/>
          <a:r>
            <a:rPr lang="ru-RU" sz="3200" b="1" dirty="0" smtClean="0">
              <a:latin typeface="Arial" pitchFamily="34" charset="0"/>
              <a:cs typeface="Arial" pitchFamily="34" charset="0"/>
            </a:rPr>
            <a:t>         Содержательный  </a:t>
          </a:r>
          <a:r>
            <a: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раздел</a:t>
          </a:r>
          <a:endParaRPr lang="ru-RU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22D70D-D2C8-495C-A6DE-D5D098694297}">
      <dgm:prSet custT="1"/>
      <dgm:spPr/>
      <dgm:t>
        <a:bodyPr/>
        <a:lstStyle/>
        <a:p>
          <a:pPr rtl="0"/>
          <a:r>
            <a:rPr lang="ru-RU" sz="20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rPr>
            <a:t>описание образовательной деятельности в соответствии с пятью образовательными областями, с учётом используемых примерных ООП и методических пособий, обеспечивающих реализацию данных программ</a:t>
          </a:r>
          <a:endParaRPr lang="ru-RU" sz="2000" dirty="0">
            <a:solidFill>
              <a:srgbClr val="003399"/>
            </a:solidFill>
            <a:latin typeface="Arial" pitchFamily="34" charset="0"/>
            <a:cs typeface="Arial" pitchFamily="34" charset="0"/>
          </a:endParaRPr>
        </a:p>
      </dgm:t>
    </dgm:pt>
    <dgm:pt modelId="{9D211F2C-62F2-483F-B2EC-BE1C84D0B895}" type="par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AA79153-9EB0-4D4D-AA53-A2B857568E1F}" type="sib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4861A42-1614-40FB-9D15-FA22B1861974}">
      <dgm:prSet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описание вариативных форм, способов, методов и средств реализации Программы</a:t>
          </a:r>
        </a:p>
      </dgm:t>
    </dgm:pt>
    <dgm:pt modelId="{1FBE05AB-FE90-40D3-BB58-348B738F1842}" type="parTrans" cxnId="{AF5ACA8B-5684-4B32-B423-9C62320361B2}">
      <dgm:prSet/>
      <dgm:spPr/>
      <dgm:t>
        <a:bodyPr/>
        <a:lstStyle/>
        <a:p>
          <a:endParaRPr lang="ru-RU"/>
        </a:p>
      </dgm:t>
    </dgm:pt>
    <dgm:pt modelId="{C4E2F253-7E11-4140-BC29-5072C9270E14}" type="sibTrans" cxnId="{AF5ACA8B-5684-4B32-B423-9C62320361B2}">
      <dgm:prSet/>
      <dgm:spPr/>
      <dgm:t>
        <a:bodyPr/>
        <a:lstStyle/>
        <a:p>
          <a:endParaRPr lang="ru-RU"/>
        </a:p>
      </dgm:t>
    </dgm:pt>
    <dgm:pt modelId="{3582847D-FC3D-4631-9D1E-4511D067A827}">
      <dgm:prSet custT="1"/>
      <dgm:spPr/>
      <dgm:t>
        <a:bodyPr/>
        <a:lstStyle/>
        <a:p>
          <a:r>
            <a:rPr lang="ru-RU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rPr>
            <a:t>особенности образовательной деятельности разных видов </a:t>
          </a:r>
          <a:br>
            <a:rPr lang="ru-RU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rPr>
          </a:br>
          <a:r>
            <a:rPr lang="ru-RU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rPr>
            <a:t>и культурных практик</a:t>
          </a:r>
        </a:p>
      </dgm:t>
    </dgm:pt>
    <dgm:pt modelId="{435D8E5D-FD78-4319-9966-4B5780A7937D}" type="parTrans" cxnId="{7EB120CD-95E3-4E31-8178-C09C3E69C35A}">
      <dgm:prSet/>
      <dgm:spPr/>
      <dgm:t>
        <a:bodyPr/>
        <a:lstStyle/>
        <a:p>
          <a:endParaRPr lang="ru-RU"/>
        </a:p>
      </dgm:t>
    </dgm:pt>
    <dgm:pt modelId="{EEEDA9D3-80B7-4C8C-851C-B18E0440CFEB}" type="sibTrans" cxnId="{7EB120CD-95E3-4E31-8178-C09C3E69C35A}">
      <dgm:prSet/>
      <dgm:spPr/>
      <dgm:t>
        <a:bodyPr/>
        <a:lstStyle/>
        <a:p>
          <a:endParaRPr lang="ru-RU"/>
        </a:p>
      </dgm:t>
    </dgm:pt>
    <dgm:pt modelId="{27F65BF6-2A31-4CAF-8BAE-488CA0CF1CE1}">
      <dgm:prSet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способы и направления поддержки детской инициативы</a:t>
          </a:r>
        </a:p>
      </dgm:t>
    </dgm:pt>
    <dgm:pt modelId="{760D18ED-DC9A-47B8-A2F4-F660DDAFE3E4}" type="parTrans" cxnId="{F9E65040-EC63-4177-9285-434DEB15CE02}">
      <dgm:prSet/>
      <dgm:spPr/>
      <dgm:t>
        <a:bodyPr/>
        <a:lstStyle/>
        <a:p>
          <a:endParaRPr lang="ru-RU"/>
        </a:p>
      </dgm:t>
    </dgm:pt>
    <dgm:pt modelId="{1C606AD5-D2E1-497D-96A4-399D6CDBA249}" type="sibTrans" cxnId="{F9E65040-EC63-4177-9285-434DEB15CE02}">
      <dgm:prSet/>
      <dgm:spPr/>
      <dgm:t>
        <a:bodyPr/>
        <a:lstStyle/>
        <a:p>
          <a:endParaRPr lang="ru-RU"/>
        </a:p>
      </dgm:t>
    </dgm:pt>
    <dgm:pt modelId="{C85E45AC-82A7-4E7C-9B2E-0BE37DD644FE}">
      <dgm:prSet custT="1"/>
      <dgm:spPr/>
      <dgm:t>
        <a:bodyPr/>
        <a:lstStyle/>
        <a:p>
          <a:r>
            <a:rPr lang="ru-RU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особенности взаимодействия педагогического коллектива с семьями</a:t>
          </a:r>
        </a:p>
      </dgm:t>
    </dgm:pt>
    <dgm:pt modelId="{2FE16C30-9F94-4ED8-B883-11D450D3A437}" type="parTrans" cxnId="{3D20D5C2-3A97-4055-9432-0C6D252039CA}">
      <dgm:prSet/>
      <dgm:spPr/>
      <dgm:t>
        <a:bodyPr/>
        <a:lstStyle/>
        <a:p>
          <a:endParaRPr lang="ru-RU"/>
        </a:p>
      </dgm:t>
    </dgm:pt>
    <dgm:pt modelId="{064B5332-881C-4F3C-AB23-E5BF45A657B2}" type="sibTrans" cxnId="{3D20D5C2-3A97-4055-9432-0C6D252039CA}">
      <dgm:prSet/>
      <dgm:spPr/>
      <dgm:t>
        <a:bodyPr/>
        <a:lstStyle/>
        <a:p>
          <a:endParaRPr lang="ru-RU"/>
        </a:p>
      </dgm:t>
    </dgm:pt>
    <dgm:pt modelId="{83AAE482-765F-4D91-B62C-33E3D9476738}">
      <dgm:prSet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иные характеристики содержания Программы, наиболее существенные с точки зрения авторов </a:t>
          </a:r>
          <a:r>
            <a:rPr lang="ru-RU" sz="2000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2000" i="1" dirty="0" err="1" smtClean="0">
              <a:latin typeface="Arial" pitchFamily="34" charset="0"/>
              <a:cs typeface="Arial" pitchFamily="34" charset="0"/>
            </a:rPr>
            <a:t>н-р</a:t>
          </a:r>
          <a:r>
            <a:rPr lang="ru-RU" sz="2000" i="1" dirty="0" smtClean="0">
              <a:latin typeface="Arial" pitchFamily="34" charset="0"/>
              <a:cs typeface="Arial" pitchFamily="34" charset="0"/>
            </a:rPr>
            <a:t>, диагностика)</a:t>
          </a:r>
        </a:p>
      </dgm:t>
    </dgm:pt>
    <dgm:pt modelId="{B3AD0793-4F50-418B-BF90-948015EF8940}" type="parTrans" cxnId="{BB55BA8C-0B98-4641-A701-796169A588B0}">
      <dgm:prSet/>
      <dgm:spPr/>
      <dgm:t>
        <a:bodyPr/>
        <a:lstStyle/>
        <a:p>
          <a:endParaRPr lang="ru-RU"/>
        </a:p>
      </dgm:t>
    </dgm:pt>
    <dgm:pt modelId="{2E34456A-6A8B-4BA3-A3CA-1D3D6C6B2239}" type="sibTrans" cxnId="{BB55BA8C-0B98-4641-A701-796169A588B0}">
      <dgm:prSet/>
      <dgm:spPr/>
      <dgm:t>
        <a:bodyPr/>
        <a:lstStyle/>
        <a:p>
          <a:endParaRPr lang="ru-RU"/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022BA-4976-4CF1-831A-55BA8DB6E0D2}" type="pres">
      <dgm:prSet presAssocID="{B320A83A-0842-4E90-9B15-706C6E8D2613}" presName="parentLin" presStyleCnt="0"/>
      <dgm:spPr/>
      <dgm:t>
        <a:bodyPr/>
        <a:lstStyle/>
        <a:p>
          <a:endParaRPr lang="ru-RU"/>
        </a:p>
      </dgm:t>
    </dgm:pt>
    <dgm:pt modelId="{BEAE3B9B-FC39-45D7-88AC-1EF34A72587E}" type="pres">
      <dgm:prSet presAssocID="{B320A83A-0842-4E90-9B15-706C6E8D261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5581F5D-3A7F-49A4-BE90-691626527ED2}" type="pres">
      <dgm:prSet presAssocID="{B320A83A-0842-4E90-9B15-706C6E8D2613}" presName="parentText" presStyleLbl="node1" presStyleIdx="0" presStyleCnt="1" custScaleX="152859" custScaleY="4045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888F7-2B28-496D-A915-9FFD252922C5}" type="pres">
      <dgm:prSet presAssocID="{B320A83A-0842-4E90-9B15-706C6E8D2613}" presName="negativeSpace" presStyleCnt="0"/>
      <dgm:spPr/>
      <dgm:t>
        <a:bodyPr/>
        <a:lstStyle/>
        <a:p>
          <a:endParaRPr lang="ru-RU"/>
        </a:p>
      </dgm:t>
    </dgm:pt>
    <dgm:pt modelId="{76D800E8-F55D-4306-B57C-6DF74DCC36FC}" type="pres">
      <dgm:prSet presAssocID="{B320A83A-0842-4E90-9B15-706C6E8D2613}" presName="childText" presStyleLbl="conFgAcc1" presStyleIdx="0" presStyleCnt="1" custLinFactY="1580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B7B17B-8344-45ED-B891-E752E1FCDBB0}" type="presOf" srcId="{27F65BF6-2A31-4CAF-8BAE-488CA0CF1CE1}" destId="{76D800E8-F55D-4306-B57C-6DF74DCC36FC}" srcOrd="0" destOrd="3" presId="urn:microsoft.com/office/officeart/2005/8/layout/list1"/>
    <dgm:cxn modelId="{AF5ACA8B-5684-4B32-B423-9C62320361B2}" srcId="{B320A83A-0842-4E90-9B15-706C6E8D2613}" destId="{44861A42-1614-40FB-9D15-FA22B1861974}" srcOrd="1" destOrd="0" parTransId="{1FBE05AB-FE90-40D3-BB58-348B738F1842}" sibTransId="{C4E2F253-7E11-4140-BC29-5072C9270E14}"/>
    <dgm:cxn modelId="{4CDADE0F-CFF7-4590-8D19-ED219B1DE78C}" type="presOf" srcId="{B320A83A-0842-4E90-9B15-706C6E8D2613}" destId="{35581F5D-3A7F-49A4-BE90-691626527ED2}" srcOrd="1" destOrd="0" presId="urn:microsoft.com/office/officeart/2005/8/layout/list1"/>
    <dgm:cxn modelId="{ADBDD380-CA28-4733-8460-A1CB2B636D14}" type="presOf" srcId="{44861A42-1614-40FB-9D15-FA22B1861974}" destId="{76D800E8-F55D-4306-B57C-6DF74DCC36FC}" srcOrd="0" destOrd="1" presId="urn:microsoft.com/office/officeart/2005/8/layout/list1"/>
    <dgm:cxn modelId="{BB55BA8C-0B98-4641-A701-796169A588B0}" srcId="{B320A83A-0842-4E90-9B15-706C6E8D2613}" destId="{83AAE482-765F-4D91-B62C-33E3D9476738}" srcOrd="5" destOrd="0" parTransId="{B3AD0793-4F50-418B-BF90-948015EF8940}" sibTransId="{2E34456A-6A8B-4BA3-A3CA-1D3D6C6B2239}"/>
    <dgm:cxn modelId="{67111D70-1E32-4FEA-A855-B0995175C1F9}" type="presOf" srcId="{6E529879-A33A-452F-BD37-593DE1ED699F}" destId="{B4F93557-2C89-467D-B888-84557F1F169D}" srcOrd="0" destOrd="0" presId="urn:microsoft.com/office/officeart/2005/8/layout/list1"/>
    <dgm:cxn modelId="{7EB120CD-95E3-4E31-8178-C09C3E69C35A}" srcId="{B320A83A-0842-4E90-9B15-706C6E8D2613}" destId="{3582847D-FC3D-4631-9D1E-4511D067A827}" srcOrd="2" destOrd="0" parTransId="{435D8E5D-FD78-4319-9966-4B5780A7937D}" sibTransId="{EEEDA9D3-80B7-4C8C-851C-B18E0440CFEB}"/>
    <dgm:cxn modelId="{7BDF5F06-5E11-4C65-9E86-F64D08BF910E}" srcId="{B320A83A-0842-4E90-9B15-706C6E8D2613}" destId="{F622D70D-D2C8-495C-A6DE-D5D098694297}" srcOrd="0" destOrd="0" parTransId="{9D211F2C-62F2-483F-B2EC-BE1C84D0B895}" sibTransId="{AAA79153-9EB0-4D4D-AA53-A2B857568E1F}"/>
    <dgm:cxn modelId="{3D20D5C2-3A97-4055-9432-0C6D252039CA}" srcId="{B320A83A-0842-4E90-9B15-706C6E8D2613}" destId="{C85E45AC-82A7-4E7C-9B2E-0BE37DD644FE}" srcOrd="4" destOrd="0" parTransId="{2FE16C30-9F94-4ED8-B883-11D450D3A437}" sibTransId="{064B5332-881C-4F3C-AB23-E5BF45A657B2}"/>
    <dgm:cxn modelId="{4E4BF944-DFD8-43FA-8DB7-18AF363E7B8D}" type="presOf" srcId="{B320A83A-0842-4E90-9B15-706C6E8D2613}" destId="{BEAE3B9B-FC39-45D7-88AC-1EF34A72587E}" srcOrd="0" destOrd="0" presId="urn:microsoft.com/office/officeart/2005/8/layout/list1"/>
    <dgm:cxn modelId="{E6AC5433-72E9-450F-A298-428B086AD629}" type="presOf" srcId="{83AAE482-765F-4D91-B62C-33E3D9476738}" destId="{76D800E8-F55D-4306-B57C-6DF74DCC36FC}" srcOrd="0" destOrd="5" presId="urn:microsoft.com/office/officeart/2005/8/layout/list1"/>
    <dgm:cxn modelId="{F9E65040-EC63-4177-9285-434DEB15CE02}" srcId="{B320A83A-0842-4E90-9B15-706C6E8D2613}" destId="{27F65BF6-2A31-4CAF-8BAE-488CA0CF1CE1}" srcOrd="3" destOrd="0" parTransId="{760D18ED-DC9A-47B8-A2F4-F660DDAFE3E4}" sibTransId="{1C606AD5-D2E1-497D-96A4-399D6CDBA249}"/>
    <dgm:cxn modelId="{8F74DF4B-585F-41AD-929D-055A728D4236}" type="presOf" srcId="{3582847D-FC3D-4631-9D1E-4511D067A827}" destId="{76D800E8-F55D-4306-B57C-6DF74DCC36FC}" srcOrd="0" destOrd="2" presId="urn:microsoft.com/office/officeart/2005/8/layout/list1"/>
    <dgm:cxn modelId="{9F4FB85F-E828-46F0-A6C3-1571A4ADD2DC}" type="presOf" srcId="{F622D70D-D2C8-495C-A6DE-D5D098694297}" destId="{76D800E8-F55D-4306-B57C-6DF74DCC36FC}" srcOrd="0" destOrd="0" presId="urn:microsoft.com/office/officeart/2005/8/layout/list1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C77160F1-6505-4270-8CCC-C0903A0C51C2}" type="presOf" srcId="{C85E45AC-82A7-4E7C-9B2E-0BE37DD644FE}" destId="{76D800E8-F55D-4306-B57C-6DF74DCC36FC}" srcOrd="0" destOrd="4" presId="urn:microsoft.com/office/officeart/2005/8/layout/list1"/>
    <dgm:cxn modelId="{29E8C4D2-6D93-4799-B089-C443464DBCD3}" type="presParOf" srcId="{B4F93557-2C89-467D-B888-84557F1F169D}" destId="{8A1022BA-4976-4CF1-831A-55BA8DB6E0D2}" srcOrd="0" destOrd="0" presId="urn:microsoft.com/office/officeart/2005/8/layout/list1"/>
    <dgm:cxn modelId="{399B9217-EB2E-4091-819D-442ECF4F259C}" type="presParOf" srcId="{8A1022BA-4976-4CF1-831A-55BA8DB6E0D2}" destId="{BEAE3B9B-FC39-45D7-88AC-1EF34A72587E}" srcOrd="0" destOrd="0" presId="urn:microsoft.com/office/officeart/2005/8/layout/list1"/>
    <dgm:cxn modelId="{5AA89B02-E56C-46F3-9826-7F42D23A0C2F}" type="presParOf" srcId="{8A1022BA-4976-4CF1-831A-55BA8DB6E0D2}" destId="{35581F5D-3A7F-49A4-BE90-691626527ED2}" srcOrd="1" destOrd="0" presId="urn:microsoft.com/office/officeart/2005/8/layout/list1"/>
    <dgm:cxn modelId="{FDB2D862-11F4-4AFD-896A-8FC7C5840D4E}" type="presParOf" srcId="{B4F93557-2C89-467D-B888-84557F1F169D}" destId="{A6F888F7-2B28-496D-A915-9FFD252922C5}" srcOrd="1" destOrd="0" presId="urn:microsoft.com/office/officeart/2005/8/layout/list1"/>
    <dgm:cxn modelId="{1CE5D222-3382-409B-8E24-5124B7C8A02D}" type="presParOf" srcId="{B4F93557-2C89-467D-B888-84557F1F169D}" destId="{76D800E8-F55D-4306-B57C-6DF74DCC36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7D10BB-7BAF-403B-BD06-0F7C801F45E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664F7AB-B0C8-46CC-BE6B-433D57FB7F70}">
      <dgm:prSet custT="1"/>
      <dgm:spPr>
        <a:solidFill>
          <a:srgbClr val="336699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Социально-коммуникативное развитие</a:t>
          </a:r>
        </a:p>
      </dgm:t>
    </dgm:pt>
    <dgm:pt modelId="{0CD7D99C-1C51-4DED-A2F6-22214624C07D}" type="parTrans" cxnId="{9D52CA09-A1C0-4019-B97C-0BFA881135F9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F29338F9-0046-4FB4-A88B-9E8EC09C2B67}" type="sibTrans" cxnId="{9D52CA09-A1C0-4019-B97C-0BFA881135F9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0A524688-D690-4736-AE79-5B3BDB16A741}">
      <dgm:prSet custT="1"/>
      <dgm:spPr>
        <a:solidFill>
          <a:srgbClr val="336699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6CD4764F-3E1C-49E5-9577-0B03F6FF19CE}" type="parTrans" cxnId="{71C5557A-B843-44FE-A162-7ABAE1F3C515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B3B8C700-7D72-4E12-8897-E44A123958DD}" type="sibTrans" cxnId="{71C5557A-B843-44FE-A162-7ABAE1F3C515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FD74041C-3F25-4737-B517-64D510520762}">
      <dgm:prSet custT="1"/>
      <dgm:spPr>
        <a:solidFill>
          <a:srgbClr val="336699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EAE1CA11-5B47-4419-9368-B98457536378}" type="parTrans" cxnId="{4701FA3E-FEA7-4A8A-9938-89AD47D63826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B5D145AE-86A3-4F86-B3F0-618124CB7833}" type="sibTrans" cxnId="{4701FA3E-FEA7-4A8A-9938-89AD47D63826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A0DCEB34-3928-424E-A646-90F726E81B58}">
      <dgm:prSet custT="1"/>
      <dgm:spPr>
        <a:solidFill>
          <a:srgbClr val="336699"/>
        </a:solidFill>
      </dgm:spPr>
      <dgm:t>
        <a:bodyPr/>
        <a:lstStyle/>
        <a:p>
          <a:pPr rtl="0"/>
          <a:r>
            <a:rPr lang="ru-RU" sz="2400" b="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A2B515FB-DB67-4BA7-9129-77FA8581702C}" type="parTrans" cxnId="{BBA06B36-15F4-4CBE-9A8C-013D993210AB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10DC671D-EF2D-40F6-AFFB-1D87A3124C26}" type="sibTrans" cxnId="{BBA06B36-15F4-4CBE-9A8C-013D993210AB}">
      <dgm:prSet/>
      <dgm:spPr/>
      <dgm:t>
        <a:bodyPr/>
        <a:lstStyle/>
        <a:p>
          <a:endParaRPr lang="ru-RU" sz="2400" b="0">
            <a:latin typeface="Arial" pitchFamily="34" charset="0"/>
            <a:cs typeface="Arial" pitchFamily="34" charset="0"/>
          </a:endParaRPr>
        </a:p>
      </dgm:t>
    </dgm:pt>
    <dgm:pt modelId="{B94BB278-ACB6-4C6F-AFA6-87887BA9920F}">
      <dgm:prSet custT="1"/>
      <dgm:spPr>
        <a:solidFill>
          <a:srgbClr val="336699"/>
        </a:solidFill>
      </dgm:spPr>
      <dgm:t>
        <a:bodyPr/>
        <a:lstStyle/>
        <a:p>
          <a:r>
            <a:rPr lang="ru-RU" sz="2400" b="0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946D91FA-6DCB-4726-A8E0-D97B85F7E00F}" type="parTrans" cxnId="{89D7F608-935C-4D6B-BAD1-54B69960D820}">
      <dgm:prSet/>
      <dgm:spPr/>
      <dgm:t>
        <a:bodyPr/>
        <a:lstStyle/>
        <a:p>
          <a:endParaRPr lang="ru-RU" sz="2000" b="0"/>
        </a:p>
      </dgm:t>
    </dgm:pt>
    <dgm:pt modelId="{BB6AE56D-BC3E-4DA6-A6CC-D1EDEA4B4C27}" type="sibTrans" cxnId="{89D7F608-935C-4D6B-BAD1-54B69960D820}">
      <dgm:prSet/>
      <dgm:spPr/>
      <dgm:t>
        <a:bodyPr/>
        <a:lstStyle/>
        <a:p>
          <a:endParaRPr lang="ru-RU" sz="2000" b="0"/>
        </a:p>
      </dgm:t>
    </dgm:pt>
    <dgm:pt modelId="{2156BDA4-D755-45A3-B6E1-03E345C48250}" type="pres">
      <dgm:prSet presAssocID="{C57D10BB-7BAF-403B-BD06-0F7C801F45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C783B-C501-4F68-93B9-77BEFB52B810}" type="pres">
      <dgm:prSet presAssocID="{C664F7AB-B0C8-46CC-BE6B-433D57FB7F70}" presName="parentText" presStyleLbl="node1" presStyleIdx="0" presStyleCnt="5" custLinFactY="-285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EC039-93C0-4D8A-A208-6EE4FDFBBEC1}" type="pres">
      <dgm:prSet presAssocID="{F29338F9-0046-4FB4-A88B-9E8EC09C2B67}" presName="spacer" presStyleCnt="0"/>
      <dgm:spPr/>
      <dgm:t>
        <a:bodyPr/>
        <a:lstStyle/>
        <a:p>
          <a:endParaRPr lang="ru-RU"/>
        </a:p>
      </dgm:t>
    </dgm:pt>
    <dgm:pt modelId="{5BE26614-D759-4B62-A9CA-271E045E508C}" type="pres">
      <dgm:prSet presAssocID="{0A524688-D690-4736-AE79-5B3BDB16A741}" presName="parentText" presStyleLbl="node1" presStyleIdx="1" presStyleCnt="5" custLinFactY="-113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DC21F-B614-480D-96FB-21E627ACF4B2}" type="pres">
      <dgm:prSet presAssocID="{B3B8C700-7D72-4E12-8897-E44A123958DD}" presName="spacer" presStyleCnt="0"/>
      <dgm:spPr/>
      <dgm:t>
        <a:bodyPr/>
        <a:lstStyle/>
        <a:p>
          <a:endParaRPr lang="ru-RU"/>
        </a:p>
      </dgm:t>
    </dgm:pt>
    <dgm:pt modelId="{24BBC588-691C-4FB5-9946-E60280BA0B83}" type="pres">
      <dgm:prSet presAssocID="{B94BB278-ACB6-4C6F-AFA6-87887BA9920F}" presName="parentText" presStyleLbl="node1" presStyleIdx="2" presStyleCnt="5" custLinFactY="-306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5FD29-C11C-46BD-A089-85BE9BB588BC}" type="pres">
      <dgm:prSet presAssocID="{BB6AE56D-BC3E-4DA6-A6CC-D1EDEA4B4C27}" presName="spacer" presStyleCnt="0"/>
      <dgm:spPr/>
      <dgm:t>
        <a:bodyPr/>
        <a:lstStyle/>
        <a:p>
          <a:endParaRPr lang="ru-RU"/>
        </a:p>
      </dgm:t>
    </dgm:pt>
    <dgm:pt modelId="{218BCDC9-20AF-4AE9-8FCA-730660FAD8A2}" type="pres">
      <dgm:prSet presAssocID="{FD74041C-3F25-4737-B517-64D510520762}" presName="parentText" presStyleLbl="node1" presStyleIdx="3" presStyleCnt="5" custLinFactY="-391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ECDC0-5D98-4984-9569-AE8DFC925189}" type="pres">
      <dgm:prSet presAssocID="{B5D145AE-86A3-4F86-B3F0-618124CB7833}" presName="spacer" presStyleCnt="0"/>
      <dgm:spPr/>
      <dgm:t>
        <a:bodyPr/>
        <a:lstStyle/>
        <a:p>
          <a:endParaRPr lang="ru-RU"/>
        </a:p>
      </dgm:t>
    </dgm:pt>
    <dgm:pt modelId="{E532612F-4BF5-42C8-A1A6-9763C43D7424}" type="pres">
      <dgm:prSet presAssocID="{A0DCEB34-3928-424E-A646-90F726E81B58}" presName="parentText" presStyleLbl="node1" presStyleIdx="4" presStyleCnt="5" custLinFactY="-5837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1FA3E-FEA7-4A8A-9938-89AD47D63826}" srcId="{C57D10BB-7BAF-403B-BD06-0F7C801F45E7}" destId="{FD74041C-3F25-4737-B517-64D510520762}" srcOrd="3" destOrd="0" parTransId="{EAE1CA11-5B47-4419-9368-B98457536378}" sibTransId="{B5D145AE-86A3-4F86-B3F0-618124CB7833}"/>
    <dgm:cxn modelId="{71C5557A-B843-44FE-A162-7ABAE1F3C515}" srcId="{C57D10BB-7BAF-403B-BD06-0F7C801F45E7}" destId="{0A524688-D690-4736-AE79-5B3BDB16A741}" srcOrd="1" destOrd="0" parTransId="{6CD4764F-3E1C-49E5-9577-0B03F6FF19CE}" sibTransId="{B3B8C700-7D72-4E12-8897-E44A123958DD}"/>
    <dgm:cxn modelId="{9D52CA09-A1C0-4019-B97C-0BFA881135F9}" srcId="{C57D10BB-7BAF-403B-BD06-0F7C801F45E7}" destId="{C664F7AB-B0C8-46CC-BE6B-433D57FB7F70}" srcOrd="0" destOrd="0" parTransId="{0CD7D99C-1C51-4DED-A2F6-22214624C07D}" sibTransId="{F29338F9-0046-4FB4-A88B-9E8EC09C2B67}"/>
    <dgm:cxn modelId="{65D96620-9304-4537-99A6-5CDEB2F1CD87}" type="presOf" srcId="{B94BB278-ACB6-4C6F-AFA6-87887BA9920F}" destId="{24BBC588-691C-4FB5-9946-E60280BA0B83}" srcOrd="0" destOrd="0" presId="urn:microsoft.com/office/officeart/2005/8/layout/vList2"/>
    <dgm:cxn modelId="{D7DB0C0C-E454-4045-81B0-1391BBDB8FB3}" type="presOf" srcId="{A0DCEB34-3928-424E-A646-90F726E81B58}" destId="{E532612F-4BF5-42C8-A1A6-9763C43D7424}" srcOrd="0" destOrd="0" presId="urn:microsoft.com/office/officeart/2005/8/layout/vList2"/>
    <dgm:cxn modelId="{56D836E1-7390-4EAB-9F2D-B51F25D7DFB0}" type="presOf" srcId="{C664F7AB-B0C8-46CC-BE6B-433D57FB7F70}" destId="{95DC783B-C501-4F68-93B9-77BEFB52B810}" srcOrd="0" destOrd="0" presId="urn:microsoft.com/office/officeart/2005/8/layout/vList2"/>
    <dgm:cxn modelId="{89D7F608-935C-4D6B-BAD1-54B69960D820}" srcId="{C57D10BB-7BAF-403B-BD06-0F7C801F45E7}" destId="{B94BB278-ACB6-4C6F-AFA6-87887BA9920F}" srcOrd="2" destOrd="0" parTransId="{946D91FA-6DCB-4726-A8E0-D97B85F7E00F}" sibTransId="{BB6AE56D-BC3E-4DA6-A6CC-D1EDEA4B4C27}"/>
    <dgm:cxn modelId="{BBA06B36-15F4-4CBE-9A8C-013D993210AB}" srcId="{C57D10BB-7BAF-403B-BD06-0F7C801F45E7}" destId="{A0DCEB34-3928-424E-A646-90F726E81B58}" srcOrd="4" destOrd="0" parTransId="{A2B515FB-DB67-4BA7-9129-77FA8581702C}" sibTransId="{10DC671D-EF2D-40F6-AFFB-1D87A3124C26}"/>
    <dgm:cxn modelId="{785D71F0-137F-4DA3-AF49-A32CFDDCAC54}" type="presOf" srcId="{0A524688-D690-4736-AE79-5B3BDB16A741}" destId="{5BE26614-D759-4B62-A9CA-271E045E508C}" srcOrd="0" destOrd="0" presId="urn:microsoft.com/office/officeart/2005/8/layout/vList2"/>
    <dgm:cxn modelId="{DB8DF101-DDD8-468E-9309-ECEE68BED575}" type="presOf" srcId="{C57D10BB-7BAF-403B-BD06-0F7C801F45E7}" destId="{2156BDA4-D755-45A3-B6E1-03E345C48250}" srcOrd="0" destOrd="0" presId="urn:microsoft.com/office/officeart/2005/8/layout/vList2"/>
    <dgm:cxn modelId="{B157040C-C9E4-4E7D-BE31-2F5D0276CE97}" type="presOf" srcId="{FD74041C-3F25-4737-B517-64D510520762}" destId="{218BCDC9-20AF-4AE9-8FCA-730660FAD8A2}" srcOrd="0" destOrd="0" presId="urn:microsoft.com/office/officeart/2005/8/layout/vList2"/>
    <dgm:cxn modelId="{AB8385A2-11FC-40CB-BD89-1D8684DF8C65}" type="presParOf" srcId="{2156BDA4-D755-45A3-B6E1-03E345C48250}" destId="{95DC783B-C501-4F68-93B9-77BEFB52B810}" srcOrd="0" destOrd="0" presId="urn:microsoft.com/office/officeart/2005/8/layout/vList2"/>
    <dgm:cxn modelId="{FD712B58-6193-41C0-A51C-61E61F58E849}" type="presParOf" srcId="{2156BDA4-D755-45A3-B6E1-03E345C48250}" destId="{58CEC039-93C0-4D8A-A208-6EE4FDFBBEC1}" srcOrd="1" destOrd="0" presId="urn:microsoft.com/office/officeart/2005/8/layout/vList2"/>
    <dgm:cxn modelId="{15C00A18-BD3A-4C96-9A6E-9D10BEE98E84}" type="presParOf" srcId="{2156BDA4-D755-45A3-B6E1-03E345C48250}" destId="{5BE26614-D759-4B62-A9CA-271E045E508C}" srcOrd="2" destOrd="0" presId="urn:microsoft.com/office/officeart/2005/8/layout/vList2"/>
    <dgm:cxn modelId="{D7DBF1CC-F5D4-4B9B-9788-0D7EFA926ED6}" type="presParOf" srcId="{2156BDA4-D755-45A3-B6E1-03E345C48250}" destId="{F97DC21F-B614-480D-96FB-21E627ACF4B2}" srcOrd="3" destOrd="0" presId="urn:microsoft.com/office/officeart/2005/8/layout/vList2"/>
    <dgm:cxn modelId="{FA2A5AF2-8030-4BA4-8636-336B6033643A}" type="presParOf" srcId="{2156BDA4-D755-45A3-B6E1-03E345C48250}" destId="{24BBC588-691C-4FB5-9946-E60280BA0B83}" srcOrd="4" destOrd="0" presId="urn:microsoft.com/office/officeart/2005/8/layout/vList2"/>
    <dgm:cxn modelId="{5256F9F4-B443-4DFA-8808-720964C791DC}" type="presParOf" srcId="{2156BDA4-D755-45A3-B6E1-03E345C48250}" destId="{1B65FD29-C11C-46BD-A089-85BE9BB588BC}" srcOrd="5" destOrd="0" presId="urn:microsoft.com/office/officeart/2005/8/layout/vList2"/>
    <dgm:cxn modelId="{363503B6-66F4-4EEA-97F7-4DB2C7573DDB}" type="presParOf" srcId="{2156BDA4-D755-45A3-B6E1-03E345C48250}" destId="{218BCDC9-20AF-4AE9-8FCA-730660FAD8A2}" srcOrd="6" destOrd="0" presId="urn:microsoft.com/office/officeart/2005/8/layout/vList2"/>
    <dgm:cxn modelId="{E09112E7-9551-41D4-AC7E-5BA25150B77A}" type="presParOf" srcId="{2156BDA4-D755-45A3-B6E1-03E345C48250}" destId="{8B9ECDC0-5D98-4984-9569-AE8DFC925189}" srcOrd="7" destOrd="0" presId="urn:microsoft.com/office/officeart/2005/8/layout/vList2"/>
    <dgm:cxn modelId="{0708EDF1-AA7A-4306-B33C-D10CC203F599}" type="presParOf" srcId="{2156BDA4-D755-45A3-B6E1-03E345C48250}" destId="{E532612F-4BF5-42C8-A1A6-9763C43D74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>
        <a:solidFill>
          <a:srgbClr val="0066FF"/>
        </a:solidFill>
      </dgm:spPr>
      <dgm:t>
        <a:bodyPr/>
        <a:lstStyle/>
        <a:p>
          <a:pPr rtl="0"/>
          <a:r>
            <a:rPr lang="ru-RU" sz="3600" b="1" dirty="0" smtClean="0">
              <a:latin typeface="Arial" pitchFamily="34" charset="0"/>
              <a:cs typeface="Arial" pitchFamily="34" charset="0"/>
            </a:rPr>
            <a:t>Организационный  раздел</a:t>
          </a:r>
          <a:endParaRPr lang="ru-RU" sz="3600" b="1" dirty="0">
            <a:latin typeface="Arial" pitchFamily="34" charset="0"/>
            <a:cs typeface="Arial" pitchFamily="34" charset="0"/>
          </a:endParaRP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22D70D-D2C8-495C-A6DE-D5D098694297}">
      <dgm:prSet custT="1"/>
      <dgm:spPr/>
      <dgm:t>
        <a:bodyPr/>
        <a:lstStyle/>
        <a:p>
          <a:pPr rtl="0"/>
          <a:r>
            <a:rPr lang="ru-RU" sz="2700" dirty="0" smtClean="0">
              <a:latin typeface="+mj-lt"/>
              <a:cs typeface="Arial" pitchFamily="34" charset="0"/>
            </a:rPr>
            <a:t>описание материально-технического обеспечения Программы, </a:t>
          </a:r>
          <a:endParaRPr lang="ru-RU" sz="2700" dirty="0">
            <a:latin typeface="+mj-lt"/>
            <a:cs typeface="Arial" pitchFamily="34" charset="0"/>
          </a:endParaRPr>
        </a:p>
      </dgm:t>
    </dgm:pt>
    <dgm:pt modelId="{9D211F2C-62F2-483F-B2EC-BE1C84D0B895}" type="par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AA79153-9EB0-4D4D-AA53-A2B857568E1F}" type="sib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AB947C6-9169-41E3-88DE-35B497D53E26}">
      <dgm:prSet custT="1"/>
      <dgm:spPr/>
      <dgm:t>
        <a:bodyPr/>
        <a:lstStyle/>
        <a:p>
          <a:pPr rtl="0"/>
          <a:r>
            <a:rPr lang="ru-RU" sz="2700" dirty="0" smtClean="0">
              <a:latin typeface="+mj-lt"/>
              <a:cs typeface="Arial" pitchFamily="34" charset="0"/>
            </a:rPr>
            <a:t>распорядок и /или режим дня, </a:t>
          </a:r>
          <a:r>
            <a:rPr lang="ru-RU" altLang="ru-RU" sz="2700" b="1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режим двигательной активности</a:t>
          </a:r>
          <a:endParaRPr lang="ru-RU" sz="2700" dirty="0">
            <a:latin typeface="+mj-lt"/>
            <a:cs typeface="Arial" pitchFamily="34" charset="0"/>
          </a:endParaRPr>
        </a:p>
      </dgm:t>
    </dgm:pt>
    <dgm:pt modelId="{761E8B6A-63E6-42E7-AF7B-E5F96B0745EA}" type="parTrans" cxnId="{72E35D78-489D-45C6-B3A9-10A45FFED676}">
      <dgm:prSet/>
      <dgm:spPr/>
      <dgm:t>
        <a:bodyPr/>
        <a:lstStyle/>
        <a:p>
          <a:endParaRPr lang="ru-RU"/>
        </a:p>
      </dgm:t>
    </dgm:pt>
    <dgm:pt modelId="{1783AD9D-80F3-4B51-8E00-5B4B8ABC15A3}" type="sibTrans" cxnId="{72E35D78-489D-45C6-B3A9-10A45FFED676}">
      <dgm:prSet/>
      <dgm:spPr/>
      <dgm:t>
        <a:bodyPr/>
        <a:lstStyle/>
        <a:p>
          <a:endParaRPr lang="ru-RU"/>
        </a:p>
      </dgm:t>
    </dgm:pt>
    <dgm:pt modelId="{7D4367A9-4D46-4E73-8829-FCD7E46C0C2B}">
      <dgm:prSet custT="1"/>
      <dgm:spPr/>
      <dgm:t>
        <a:bodyPr/>
        <a:lstStyle/>
        <a:p>
          <a:pPr rtl="0"/>
          <a:r>
            <a:rPr lang="ru-RU" sz="2700" dirty="0" smtClean="0">
              <a:latin typeface="+mj-lt"/>
              <a:cs typeface="Arial" pitchFamily="34" charset="0"/>
            </a:rPr>
            <a:t>особенности традиционных событий, праздников, мероприятий (</a:t>
          </a:r>
          <a:r>
            <a:rPr lang="ru-RU" altLang="ru-RU" sz="2700" b="1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комплексно-тематический план для каждой возрастной группы</a:t>
          </a:r>
          <a:r>
            <a:rPr lang="ru-RU" sz="2700" dirty="0" smtClean="0">
              <a:latin typeface="+mj-lt"/>
              <a:cs typeface="Arial" pitchFamily="34" charset="0"/>
            </a:rPr>
            <a:t>)</a:t>
          </a:r>
          <a:endParaRPr lang="ru-RU" sz="2700" dirty="0">
            <a:latin typeface="+mj-lt"/>
            <a:cs typeface="Arial" pitchFamily="34" charset="0"/>
          </a:endParaRPr>
        </a:p>
      </dgm:t>
    </dgm:pt>
    <dgm:pt modelId="{4BAF83FE-EA8D-4E25-8966-C32CBA07C809}" type="parTrans" cxnId="{63B12CB2-902B-474B-8757-6A087FB402F1}">
      <dgm:prSet/>
      <dgm:spPr/>
      <dgm:t>
        <a:bodyPr/>
        <a:lstStyle/>
        <a:p>
          <a:endParaRPr lang="ru-RU"/>
        </a:p>
      </dgm:t>
    </dgm:pt>
    <dgm:pt modelId="{2495C9C4-54BA-4EE5-89E6-C8F060FC98AA}" type="sibTrans" cxnId="{63B12CB2-902B-474B-8757-6A087FB402F1}">
      <dgm:prSet/>
      <dgm:spPr/>
      <dgm:t>
        <a:bodyPr/>
        <a:lstStyle/>
        <a:p>
          <a:endParaRPr lang="ru-RU"/>
        </a:p>
      </dgm:t>
    </dgm:pt>
    <dgm:pt modelId="{7303ADFB-216D-4B8C-BD60-25F1EFAA0C99}">
      <dgm:prSet custT="1"/>
      <dgm:spPr/>
      <dgm:t>
        <a:bodyPr/>
        <a:lstStyle/>
        <a:p>
          <a:pPr rtl="0"/>
          <a:r>
            <a:rPr lang="ru-RU" sz="2700" dirty="0" smtClean="0">
              <a:latin typeface="+mj-lt"/>
              <a:cs typeface="Arial" pitchFamily="34" charset="0"/>
            </a:rPr>
            <a:t>особенности организации развивающей предметно-пространственной среды</a:t>
          </a:r>
          <a:endParaRPr lang="ru-RU" sz="2700" dirty="0">
            <a:latin typeface="+mj-lt"/>
            <a:cs typeface="Arial" pitchFamily="34" charset="0"/>
          </a:endParaRPr>
        </a:p>
      </dgm:t>
    </dgm:pt>
    <dgm:pt modelId="{BE0C9D11-E45B-4E90-AA65-343B167DD327}" type="parTrans" cxnId="{E7CC9232-B0D8-4B8C-BE94-01C1C5B86D4D}">
      <dgm:prSet/>
      <dgm:spPr/>
      <dgm:t>
        <a:bodyPr/>
        <a:lstStyle/>
        <a:p>
          <a:endParaRPr lang="ru-RU"/>
        </a:p>
      </dgm:t>
    </dgm:pt>
    <dgm:pt modelId="{73161519-2050-447C-95F8-C12BAEFE83F0}" type="sibTrans" cxnId="{E7CC9232-B0D8-4B8C-BE94-01C1C5B86D4D}">
      <dgm:prSet/>
      <dgm:spPr/>
      <dgm:t>
        <a:bodyPr/>
        <a:lstStyle/>
        <a:p>
          <a:endParaRPr lang="ru-RU"/>
        </a:p>
      </dgm:t>
    </dgm:pt>
    <dgm:pt modelId="{1D5CF5E2-B16C-4D62-A4C8-7DCDC1626B1F}">
      <dgm:prSet custT="1"/>
      <dgm:spPr/>
      <dgm:t>
        <a:bodyPr/>
        <a:lstStyle/>
        <a:p>
          <a:pPr rtl="0"/>
          <a:r>
            <a:rPr lang="ru-RU" sz="2700" dirty="0" smtClean="0">
              <a:latin typeface="+mj-lt"/>
              <a:cs typeface="Arial" pitchFamily="34" charset="0"/>
            </a:rPr>
            <a:t>обеспеченность методическими материалами и средствами обучения и воспитания</a:t>
          </a:r>
          <a:endParaRPr lang="ru-RU" sz="2700" dirty="0">
            <a:latin typeface="+mj-lt"/>
            <a:cs typeface="Arial" pitchFamily="34" charset="0"/>
          </a:endParaRPr>
        </a:p>
      </dgm:t>
    </dgm:pt>
    <dgm:pt modelId="{8699B5D4-314A-43DC-AB5E-8D10CDC8D926}" type="parTrans" cxnId="{F95C1C0A-0CA0-4A51-BE27-956332B27058}">
      <dgm:prSet/>
      <dgm:spPr/>
      <dgm:t>
        <a:bodyPr/>
        <a:lstStyle/>
        <a:p>
          <a:endParaRPr lang="ru-RU"/>
        </a:p>
      </dgm:t>
    </dgm:pt>
    <dgm:pt modelId="{33C6BA5E-BA46-4FA9-9A8F-5124B64F6F88}" type="sibTrans" cxnId="{F95C1C0A-0CA0-4A51-BE27-956332B27058}">
      <dgm:prSet/>
      <dgm:spPr/>
      <dgm:t>
        <a:bodyPr/>
        <a:lstStyle/>
        <a:p>
          <a:endParaRPr lang="ru-RU"/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022BA-4976-4CF1-831A-55BA8DB6E0D2}" type="pres">
      <dgm:prSet presAssocID="{B320A83A-0842-4E90-9B15-706C6E8D2613}" presName="parentLin" presStyleCnt="0"/>
      <dgm:spPr/>
      <dgm:t>
        <a:bodyPr/>
        <a:lstStyle/>
        <a:p>
          <a:endParaRPr lang="ru-RU"/>
        </a:p>
      </dgm:t>
    </dgm:pt>
    <dgm:pt modelId="{BEAE3B9B-FC39-45D7-88AC-1EF34A72587E}" type="pres">
      <dgm:prSet presAssocID="{B320A83A-0842-4E90-9B15-706C6E8D261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5581F5D-3A7F-49A4-BE90-691626527ED2}" type="pres">
      <dgm:prSet presAssocID="{B320A83A-0842-4E90-9B15-706C6E8D2613}" presName="parentText" presStyleLbl="node1" presStyleIdx="0" presStyleCnt="1" custScaleX="127567" custScaleY="1423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888F7-2B28-496D-A915-9FFD252922C5}" type="pres">
      <dgm:prSet presAssocID="{B320A83A-0842-4E90-9B15-706C6E8D2613}" presName="negativeSpace" presStyleCnt="0"/>
      <dgm:spPr/>
      <dgm:t>
        <a:bodyPr/>
        <a:lstStyle/>
        <a:p>
          <a:endParaRPr lang="ru-RU"/>
        </a:p>
      </dgm:t>
    </dgm:pt>
    <dgm:pt modelId="{76D800E8-F55D-4306-B57C-6DF74DCC36FC}" type="pres">
      <dgm:prSet presAssocID="{B320A83A-0842-4E90-9B15-706C6E8D2613}" presName="childText" presStyleLbl="conFgAcc1" presStyleIdx="0" presStyleCnt="1" custScaleX="100000" custScaleY="79970" custLinFactNeighborX="826" custLinFactNeighborY="-30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E35D78-489D-45C6-B3A9-10A45FFED676}" srcId="{B320A83A-0842-4E90-9B15-706C6E8D2613}" destId="{1AB947C6-9169-41E3-88DE-35B497D53E26}" srcOrd="2" destOrd="0" parTransId="{761E8B6A-63E6-42E7-AF7B-E5F96B0745EA}" sibTransId="{1783AD9D-80F3-4B51-8E00-5B4B8ABC15A3}"/>
    <dgm:cxn modelId="{9E318FB1-9270-4305-BEA3-02D8CC4AA6D1}" type="presOf" srcId="{7D4367A9-4D46-4E73-8829-FCD7E46C0C2B}" destId="{76D800E8-F55D-4306-B57C-6DF74DCC36FC}" srcOrd="0" destOrd="3" presId="urn:microsoft.com/office/officeart/2005/8/layout/list1"/>
    <dgm:cxn modelId="{E7CC9232-B0D8-4B8C-BE94-01C1C5B86D4D}" srcId="{B320A83A-0842-4E90-9B15-706C6E8D2613}" destId="{7303ADFB-216D-4B8C-BD60-25F1EFAA0C99}" srcOrd="4" destOrd="0" parTransId="{BE0C9D11-E45B-4E90-AA65-343B167DD327}" sibTransId="{73161519-2050-447C-95F8-C12BAEFE83F0}"/>
    <dgm:cxn modelId="{0FC0C472-ECBE-4A28-A9CB-EBC31E45D6EA}" type="presOf" srcId="{1AB947C6-9169-41E3-88DE-35B497D53E26}" destId="{76D800E8-F55D-4306-B57C-6DF74DCC36FC}" srcOrd="0" destOrd="2" presId="urn:microsoft.com/office/officeart/2005/8/layout/list1"/>
    <dgm:cxn modelId="{40906A89-F304-4FD3-9030-864460F5D300}" type="presOf" srcId="{7303ADFB-216D-4B8C-BD60-25F1EFAA0C99}" destId="{76D800E8-F55D-4306-B57C-6DF74DCC36FC}" srcOrd="0" destOrd="4" presId="urn:microsoft.com/office/officeart/2005/8/layout/list1"/>
    <dgm:cxn modelId="{7BDF5F06-5E11-4C65-9E86-F64D08BF910E}" srcId="{B320A83A-0842-4E90-9B15-706C6E8D2613}" destId="{F622D70D-D2C8-495C-A6DE-D5D098694297}" srcOrd="0" destOrd="0" parTransId="{9D211F2C-62F2-483F-B2EC-BE1C84D0B895}" sibTransId="{AAA79153-9EB0-4D4D-AA53-A2B857568E1F}"/>
    <dgm:cxn modelId="{F95C1C0A-0CA0-4A51-BE27-956332B27058}" srcId="{B320A83A-0842-4E90-9B15-706C6E8D2613}" destId="{1D5CF5E2-B16C-4D62-A4C8-7DCDC1626B1F}" srcOrd="1" destOrd="0" parTransId="{8699B5D4-314A-43DC-AB5E-8D10CDC8D926}" sibTransId="{33C6BA5E-BA46-4FA9-9A8F-5124B64F6F88}"/>
    <dgm:cxn modelId="{15A9200A-1979-425D-BECB-FD5C6DFC5511}" type="presOf" srcId="{B320A83A-0842-4E90-9B15-706C6E8D2613}" destId="{BEAE3B9B-FC39-45D7-88AC-1EF34A72587E}" srcOrd="0" destOrd="0" presId="urn:microsoft.com/office/officeart/2005/8/layout/list1"/>
    <dgm:cxn modelId="{506DF331-96ED-438B-A624-1BE8F07F0AE9}" type="presOf" srcId="{1D5CF5E2-B16C-4D62-A4C8-7DCDC1626B1F}" destId="{76D800E8-F55D-4306-B57C-6DF74DCC36FC}" srcOrd="0" destOrd="1" presId="urn:microsoft.com/office/officeart/2005/8/layout/list1"/>
    <dgm:cxn modelId="{4CAA2431-41DD-4311-95B3-FDC681C6EB13}" type="presOf" srcId="{6E529879-A33A-452F-BD37-593DE1ED699F}" destId="{B4F93557-2C89-467D-B888-84557F1F169D}" srcOrd="0" destOrd="0" presId="urn:microsoft.com/office/officeart/2005/8/layout/list1"/>
    <dgm:cxn modelId="{A2FDEC3D-5B58-4546-9FC5-648325EF449C}" type="presOf" srcId="{B320A83A-0842-4E90-9B15-706C6E8D2613}" destId="{35581F5D-3A7F-49A4-BE90-691626527ED2}" srcOrd="1" destOrd="0" presId="urn:microsoft.com/office/officeart/2005/8/layout/list1"/>
    <dgm:cxn modelId="{06EBDE9B-3FBA-479E-B4AE-CEF375D87C76}" type="presOf" srcId="{F622D70D-D2C8-495C-A6DE-D5D098694297}" destId="{76D800E8-F55D-4306-B57C-6DF74DCC36FC}" srcOrd="0" destOrd="0" presId="urn:microsoft.com/office/officeart/2005/8/layout/list1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63B12CB2-902B-474B-8757-6A087FB402F1}" srcId="{B320A83A-0842-4E90-9B15-706C6E8D2613}" destId="{7D4367A9-4D46-4E73-8829-FCD7E46C0C2B}" srcOrd="3" destOrd="0" parTransId="{4BAF83FE-EA8D-4E25-8966-C32CBA07C809}" sibTransId="{2495C9C4-54BA-4EE5-89E6-C8F060FC98AA}"/>
    <dgm:cxn modelId="{29FE2FB3-E7A5-41F5-A732-F7BF73E8E16A}" type="presParOf" srcId="{B4F93557-2C89-467D-B888-84557F1F169D}" destId="{8A1022BA-4976-4CF1-831A-55BA8DB6E0D2}" srcOrd="0" destOrd="0" presId="urn:microsoft.com/office/officeart/2005/8/layout/list1"/>
    <dgm:cxn modelId="{A26779E8-C59A-4CF1-A534-0CE82FB6258F}" type="presParOf" srcId="{8A1022BA-4976-4CF1-831A-55BA8DB6E0D2}" destId="{BEAE3B9B-FC39-45D7-88AC-1EF34A72587E}" srcOrd="0" destOrd="0" presId="urn:microsoft.com/office/officeart/2005/8/layout/list1"/>
    <dgm:cxn modelId="{55B4E789-20E6-4D84-A0C3-AB38567AF7F0}" type="presParOf" srcId="{8A1022BA-4976-4CF1-831A-55BA8DB6E0D2}" destId="{35581F5D-3A7F-49A4-BE90-691626527ED2}" srcOrd="1" destOrd="0" presId="urn:microsoft.com/office/officeart/2005/8/layout/list1"/>
    <dgm:cxn modelId="{DDC322AA-BAE5-4717-BD3C-F99775F9ED36}" type="presParOf" srcId="{B4F93557-2C89-467D-B888-84557F1F169D}" destId="{A6F888F7-2B28-496D-A915-9FFD252922C5}" srcOrd="1" destOrd="0" presId="urn:microsoft.com/office/officeart/2005/8/layout/list1"/>
    <dgm:cxn modelId="{686215DC-A191-45D8-86C4-32D74DF819B2}" type="presParOf" srcId="{B4F93557-2C89-467D-B888-84557F1F169D}" destId="{76D800E8-F55D-4306-B57C-6DF74DCC36FC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8D5C3-85B5-4C69-8AD6-8CB777FF5499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8A2D2-13DB-47D8-9B0E-61E51DAD3C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1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64CAA9-1E76-4FD1-AFB3-D81338FD0D1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Обратите внимание, раньше основные образовательные программы дошкольного образования разрабатывались </a:t>
            </a:r>
            <a:r>
              <a:rPr lang="ru-RU" b="1" dirty="0" smtClean="0"/>
              <a:t>на основе </a:t>
            </a:r>
            <a:r>
              <a:rPr lang="ru-RU" dirty="0" smtClean="0"/>
              <a:t>примерных основных</a:t>
            </a:r>
            <a:r>
              <a:rPr lang="en-US" dirty="0" smtClean="0"/>
              <a:t> </a:t>
            </a:r>
            <a:r>
              <a:rPr lang="ru-RU" dirty="0" smtClean="0"/>
              <a:t>образовательных программ дошкольного образования.</a:t>
            </a:r>
            <a:r>
              <a:rPr lang="en-US" dirty="0" smtClean="0"/>
              <a:t> </a:t>
            </a:r>
            <a:r>
              <a:rPr lang="ru-RU" dirty="0" smtClean="0"/>
              <a:t>Следует отметить, что «учитывать программу» -значит, принимать ее во внимание, иметь в виду, «прислушиваться» к ней при осуществлении</a:t>
            </a:r>
            <a:r>
              <a:rPr lang="en-US" dirty="0" smtClean="0"/>
              <a:t> </a:t>
            </a:r>
            <a:r>
              <a:rPr lang="ru-RU" dirty="0" smtClean="0"/>
              <a:t>образовательной деятельности. Основываться на программе - руководствоваться ею как опорой, каркасом образовательной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46251-29CA-4328-8C47-AFC348593A2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Обратите внимание, раньше основные образовательные программы дошкольного образования разрабатывались </a:t>
            </a:r>
            <a:r>
              <a:rPr lang="ru-RU" b="1" dirty="0" smtClean="0"/>
              <a:t>на основе </a:t>
            </a:r>
            <a:r>
              <a:rPr lang="ru-RU" dirty="0" smtClean="0"/>
              <a:t>примерных основных</a:t>
            </a:r>
            <a:r>
              <a:rPr lang="en-US" dirty="0" smtClean="0"/>
              <a:t> </a:t>
            </a:r>
            <a:r>
              <a:rPr lang="ru-RU" dirty="0" smtClean="0"/>
              <a:t>образовательных программ дошкольного образования.</a:t>
            </a:r>
            <a:r>
              <a:rPr lang="en-US" dirty="0" smtClean="0"/>
              <a:t> </a:t>
            </a:r>
            <a:r>
              <a:rPr lang="ru-RU" dirty="0" smtClean="0"/>
              <a:t>Следует отметить, что «учитывать программу» -значит, принимать ее во внимание, иметь в виду, «прислушиваться» к ней при осуществлении</a:t>
            </a:r>
            <a:r>
              <a:rPr lang="en-US" dirty="0" smtClean="0"/>
              <a:t> </a:t>
            </a:r>
            <a:r>
              <a:rPr lang="ru-RU" dirty="0" smtClean="0"/>
              <a:t>образовательной деятельности. Основываться на программе - руководствоваться ею как опорой, каркасом образовательной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46251-29CA-4328-8C47-AFC348593A2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14585" y="9370329"/>
            <a:ext cx="2919613" cy="49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0" tIns="45740" rIns="91480" bIns="45740" anchor="b"/>
          <a:lstStyle/>
          <a:p>
            <a:pPr algn="r"/>
            <a:fld id="{16EF73BA-F2F1-4671-9E1A-9D0534E40D70}" type="slidenum">
              <a:rPr lang="ru-RU" sz="1200">
                <a:latin typeface="Arial" pitchFamily="34" charset="0"/>
              </a:rPr>
              <a:pPr algn="r"/>
              <a:t>17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13021" y="9368760"/>
            <a:ext cx="2921177" cy="49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99" tIns="45799" rIns="91599" bIns="45799" anchor="b"/>
          <a:lstStyle/>
          <a:p>
            <a:pPr algn="r" defTabSz="915419"/>
            <a:fld id="{E47A17CF-6E3E-4924-89C9-D3B273FDC5E6}" type="slidenum">
              <a:rPr lang="ru-RU" sz="1200">
                <a:latin typeface="Arial" pitchFamily="34" charset="0"/>
              </a:rPr>
              <a:pPr algn="r" defTabSz="915419"/>
              <a:t>17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26013" cy="3695700"/>
          </a:xfrm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102" y="4686735"/>
            <a:ext cx="4939560" cy="4437173"/>
          </a:xfrm>
          <a:noFill/>
          <a:ln/>
        </p:spPr>
        <p:txBody>
          <a:bodyPr lIns="91599" tIns="45799" rIns="91599" bIns="4579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Программа состоит из обязательной части и части, формируемой участниками образовательных отношений. Обе части являются взаимодополняющими и необходимыми с точки зрения реализации требований Стандарта. </a:t>
            </a:r>
          </a:p>
          <a:p>
            <a:r>
              <a:rPr lang="ru-RU" smtClean="0"/>
              <a:t>Обязательная часть Программы предполагает комплексность подхода, обеспечивая развитие детей во всех пяти взаимодополняющих образовательных областях. </a:t>
            </a:r>
          </a:p>
          <a:p>
            <a:r>
              <a:rPr lang="ru-RU" smtClean="0"/>
              <a:t>В части, формируемой участниками образовательных отношений, должны быть представлены выбранные и/или разработанные самостоятельно участниками образовательных отношений Программы, направленные на развитие детей  в одной или нескольких образовательных областях, видах деятельности и/или культурных практиках (далее - парциальные образовательные программы), методики, формы организации образовательной работы. </a:t>
            </a:r>
          </a:p>
          <a:p>
            <a:r>
              <a:rPr lang="ru-RU" smtClean="0"/>
              <a:t>Объём обязательной части Программы рекомендуется не менее 60% от её общего объёма; части, формируемой участниками образовательных отношений, </a:t>
            </a:r>
          </a:p>
          <a:p>
            <a:r>
              <a:rPr lang="ru-RU" smtClean="0"/>
              <a:t>не более 40%.</a:t>
            </a:r>
          </a:p>
        </p:txBody>
      </p:sp>
      <p:sp>
        <p:nvSpPr>
          <p:cNvPr id="158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BE959-5F79-492B-89E6-0FB245CDB9E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Конкретное содержание данных образовательных областей зависит от возраста детей и должно реализовываться в определённых видах деятельности. 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Программа включает три основных раздела:  целевой, содержательный и организационный, в каждом из которых отражается обязательная часть и часть, формируемая участниками образовательных отношений.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2.12. В случае если обязательная часть Программы соответствует примерной программе, она оформляется в виде ссылки на соответствующую примерную программу. Обязательная часть должна быть представлена развёрнуто </a:t>
            </a:r>
          </a:p>
          <a:p>
            <a:r>
              <a:rPr lang="ru-RU" dirty="0" smtClean="0"/>
              <a:t>в соответствии с пунктом 2.11 Стандарта, в случае если она не соответствует одной из примерных программ. </a:t>
            </a:r>
          </a:p>
          <a:p>
            <a:r>
              <a:rPr lang="ru-RU" dirty="0" smtClean="0"/>
              <a:t>Часть Программы, формируемая участниками образовательных отношений, может быть представлена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6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855B2-2BD7-47F7-A450-4360EEF57FE5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7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E8684-FF70-4A87-849E-A10FFC0BCBC2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4DE2E-37B6-483F-8D40-ACF63048621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Обратите внимание, раньше основные образовательные программы дошкольного образования разрабатывались </a:t>
            </a:r>
            <a:r>
              <a:rPr lang="ru-RU" b="1" dirty="0" smtClean="0"/>
              <a:t>на основе </a:t>
            </a:r>
            <a:r>
              <a:rPr lang="ru-RU" dirty="0" smtClean="0"/>
              <a:t>примерных основных</a:t>
            </a:r>
            <a:r>
              <a:rPr lang="en-US" dirty="0" smtClean="0"/>
              <a:t> </a:t>
            </a:r>
            <a:r>
              <a:rPr lang="ru-RU" dirty="0" smtClean="0"/>
              <a:t>образовательных программ дошкольного образования.</a:t>
            </a:r>
            <a:r>
              <a:rPr lang="en-US" dirty="0" smtClean="0"/>
              <a:t> </a:t>
            </a:r>
            <a:r>
              <a:rPr lang="ru-RU" dirty="0" smtClean="0"/>
              <a:t>Следует отметить, что «учитывать программу» -значит, принимать ее во внимание, иметь в виду, «прислушиваться» к ней при осуществлении</a:t>
            </a:r>
            <a:r>
              <a:rPr lang="en-US" dirty="0" smtClean="0"/>
              <a:t> </a:t>
            </a:r>
            <a:r>
              <a:rPr lang="ru-RU" dirty="0" smtClean="0"/>
              <a:t>образовательной деятельности. Основываться на программе - руководствоваться ею как опорой, каркасом образовательной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46251-29CA-4328-8C47-AFC348593A2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900" b="1" smtClean="0">
                <a:latin typeface="Times New Roman" pitchFamily="18" charset="0"/>
              </a:rPr>
              <a:t>[1] Выготский Л.С. Собрание сочинений: В 6-ти т. Т.4. Детская психология/ Под ред. Д.Б.Эльконина. – М.: Педагогика, 1984. – С.376.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900" b="1" smtClean="0">
                <a:latin typeface="Times New Roman" pitchFamily="18" charset="0"/>
              </a:rPr>
              <a:t>[2] Давыдов В.В. Генезис развития личности в детском возрасте. // Вопросы психологии. 1992. № 1. – С.25.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900" b="1" smtClean="0">
                <a:latin typeface="Times New Roman" pitchFamily="18" charset="0"/>
              </a:rPr>
              <a:t>[3] Давыдов В.В., Кудрявцев В.Т. Развивающее образование: теоретические основания преемственности дошкольной и начальной школьной ступеней // Вопросы психологии. – 1997. № 1. – С.9.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8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960D2-AFC6-4AD2-A287-DC1797666C15}" type="slidenum">
              <a:rPr lang="ru-RU" smtClean="0"/>
              <a:pPr/>
              <a:t>59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9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EC421-7BE1-473E-9F5F-327EDCCA8167}" type="slidenum">
              <a:rPr lang="ru-RU" smtClean="0"/>
              <a:pPr/>
              <a:t>60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8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960D2-AFC6-4AD2-A287-DC1797666C15}" type="slidenum">
              <a:rPr lang="ru-RU" smtClean="0"/>
              <a:pPr/>
              <a:t>61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71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F904-410D-4F04-A690-C7635279CBCE}" type="slidenum">
              <a:rPr lang="ru-RU" smtClean="0"/>
              <a:pPr/>
              <a:t>62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46251-29CA-4328-8C47-AFC348593A27}" type="slidenum">
              <a:rPr lang="ru-RU" smtClean="0"/>
              <a:pPr/>
              <a:t>104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AA9648-0815-450B-B011-2267D3FB2D8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108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14585" y="9370329"/>
            <a:ext cx="2919613" cy="49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0" tIns="45740" rIns="91480" bIns="45740" anchor="b"/>
          <a:lstStyle/>
          <a:p>
            <a:pPr algn="r"/>
            <a:fld id="{16EF73BA-F2F1-4671-9E1A-9D0534E40D70}" type="slidenum">
              <a:rPr lang="ru-RU" sz="1200">
                <a:latin typeface="Arial" pitchFamily="34" charset="0"/>
              </a:rPr>
              <a:pPr algn="r"/>
              <a:t>6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13021" y="9368760"/>
            <a:ext cx="2921177" cy="49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99" tIns="45799" rIns="91599" bIns="45799" anchor="b"/>
          <a:lstStyle/>
          <a:p>
            <a:pPr algn="r" defTabSz="915419"/>
            <a:fld id="{E47A17CF-6E3E-4924-89C9-D3B273FDC5E6}" type="slidenum">
              <a:rPr lang="ru-RU" sz="1200">
                <a:latin typeface="Arial" pitchFamily="34" charset="0"/>
              </a:rPr>
              <a:pPr algn="r" defTabSz="915419"/>
              <a:t>6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26013" cy="3695700"/>
          </a:xfrm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102" y="4686735"/>
            <a:ext cx="4939560" cy="4437173"/>
          </a:xfrm>
          <a:noFill/>
          <a:ln/>
        </p:spPr>
        <p:txBody>
          <a:bodyPr lIns="91599" tIns="45799" rIns="91599" bIns="4579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2.13. Дополнительным разделом Программы является текст её краткой презентации. Краткая презентация Программы должна быть ориентирована на родителей (законных представителей) детей  и доступна для ознакомления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14585" y="9370329"/>
            <a:ext cx="2919613" cy="49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0" tIns="45740" rIns="91480" bIns="45740" anchor="b"/>
          <a:lstStyle/>
          <a:p>
            <a:pPr algn="r"/>
            <a:fld id="{16EF73BA-F2F1-4671-9E1A-9D0534E40D70}" type="slidenum">
              <a:rPr lang="ru-RU" sz="1200">
                <a:latin typeface="Arial" pitchFamily="34" charset="0"/>
              </a:rPr>
              <a:pPr algn="r"/>
              <a:t>7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13021" y="9368760"/>
            <a:ext cx="2921177" cy="49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99" tIns="45799" rIns="91599" bIns="45799" anchor="b"/>
          <a:lstStyle/>
          <a:p>
            <a:pPr algn="r" defTabSz="915419"/>
            <a:fld id="{E47A17CF-6E3E-4924-89C9-D3B273FDC5E6}" type="slidenum">
              <a:rPr lang="ru-RU" sz="1200">
                <a:latin typeface="Arial" pitchFamily="34" charset="0"/>
              </a:rPr>
              <a:pPr algn="r" defTabSz="915419"/>
              <a:t>7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26013" cy="3695700"/>
          </a:xfrm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102" y="4686735"/>
            <a:ext cx="4939560" cy="4437173"/>
          </a:xfrm>
          <a:noFill/>
          <a:ln/>
        </p:spPr>
        <p:txBody>
          <a:bodyPr lIns="91599" tIns="45799" rIns="91599" bIns="4579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14585" y="9370329"/>
            <a:ext cx="2919613" cy="49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0" tIns="45740" rIns="91480" bIns="45740" anchor="b"/>
          <a:lstStyle/>
          <a:p>
            <a:pPr algn="r"/>
            <a:fld id="{16EF73BA-F2F1-4671-9E1A-9D0534E40D70}" type="slidenum">
              <a:rPr lang="ru-RU" sz="1200">
                <a:latin typeface="Arial" pitchFamily="34" charset="0"/>
              </a:rPr>
              <a:pPr algn="r"/>
              <a:t>8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13021" y="9368760"/>
            <a:ext cx="2921177" cy="49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99" tIns="45799" rIns="91599" bIns="45799" anchor="b"/>
          <a:lstStyle/>
          <a:p>
            <a:pPr algn="r" defTabSz="915419"/>
            <a:fld id="{E47A17CF-6E3E-4924-89C9-D3B273FDC5E6}" type="slidenum">
              <a:rPr lang="ru-RU" sz="1200">
                <a:latin typeface="Arial" pitchFamily="34" charset="0"/>
              </a:rPr>
              <a:pPr algn="r" defTabSz="915419"/>
              <a:t>8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26013" cy="3695700"/>
          </a:xfrm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102" y="4686735"/>
            <a:ext cx="4939560" cy="4437173"/>
          </a:xfrm>
          <a:noFill/>
          <a:ln/>
        </p:spPr>
        <p:txBody>
          <a:bodyPr lIns="91599" tIns="45799" rIns="91599" bIns="4579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14585" y="9370329"/>
            <a:ext cx="2919613" cy="49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0" tIns="45740" rIns="91480" bIns="45740" anchor="b"/>
          <a:lstStyle/>
          <a:p>
            <a:pPr algn="r"/>
            <a:fld id="{16EF73BA-F2F1-4671-9E1A-9D0534E40D70}" type="slidenum">
              <a:rPr lang="ru-RU" sz="1200">
                <a:latin typeface="Arial" pitchFamily="34" charset="0"/>
              </a:rPr>
              <a:pPr algn="r"/>
              <a:t>9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13021" y="9368760"/>
            <a:ext cx="2921177" cy="49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99" tIns="45799" rIns="91599" bIns="45799" anchor="b"/>
          <a:lstStyle/>
          <a:p>
            <a:pPr algn="r" defTabSz="915419"/>
            <a:fld id="{E47A17CF-6E3E-4924-89C9-D3B273FDC5E6}" type="slidenum">
              <a:rPr lang="ru-RU" sz="1200">
                <a:latin typeface="Arial" pitchFamily="34" charset="0"/>
              </a:rPr>
              <a:pPr algn="r" defTabSz="915419"/>
              <a:t>9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26013" cy="3695700"/>
          </a:xfrm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102" y="4686735"/>
            <a:ext cx="4939560" cy="4437173"/>
          </a:xfrm>
          <a:noFill/>
          <a:ln/>
        </p:spPr>
        <p:txBody>
          <a:bodyPr lIns="91599" tIns="45799" rIns="91599" bIns="4579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14585" y="9370329"/>
            <a:ext cx="2919613" cy="49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0" tIns="45740" rIns="91480" bIns="45740" anchor="b"/>
          <a:lstStyle/>
          <a:p>
            <a:pPr algn="r"/>
            <a:fld id="{16EF73BA-F2F1-4671-9E1A-9D0534E40D70}" type="slidenum">
              <a:rPr lang="ru-RU" sz="1200">
                <a:latin typeface="Arial" pitchFamily="34" charset="0"/>
              </a:rPr>
              <a:pPr algn="r"/>
              <a:t>10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13021" y="9368760"/>
            <a:ext cx="2921177" cy="49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99" tIns="45799" rIns="91599" bIns="45799" anchor="b"/>
          <a:lstStyle/>
          <a:p>
            <a:pPr algn="r" defTabSz="915419"/>
            <a:fld id="{E47A17CF-6E3E-4924-89C9-D3B273FDC5E6}" type="slidenum">
              <a:rPr lang="ru-RU" sz="1200">
                <a:latin typeface="Arial" pitchFamily="34" charset="0"/>
              </a:rPr>
              <a:pPr algn="r" defTabSz="915419"/>
              <a:t>10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26013" cy="3695700"/>
          </a:xfrm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102" y="4686735"/>
            <a:ext cx="4939560" cy="4437173"/>
          </a:xfrm>
          <a:noFill/>
          <a:ln/>
        </p:spPr>
        <p:txBody>
          <a:bodyPr lIns="91599" tIns="45799" rIns="91599" bIns="4579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14585" y="9370329"/>
            <a:ext cx="2919613" cy="49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0" tIns="45740" rIns="91480" bIns="45740" anchor="b"/>
          <a:lstStyle/>
          <a:p>
            <a:pPr algn="r"/>
            <a:fld id="{16EF73BA-F2F1-4671-9E1A-9D0534E40D70}" type="slidenum">
              <a:rPr lang="ru-RU" sz="1200">
                <a:latin typeface="Arial" pitchFamily="34" charset="0"/>
              </a:rPr>
              <a:pPr algn="r"/>
              <a:t>11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13021" y="9368760"/>
            <a:ext cx="2921177" cy="49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99" tIns="45799" rIns="91599" bIns="45799" anchor="b"/>
          <a:lstStyle/>
          <a:p>
            <a:pPr algn="r" defTabSz="915419"/>
            <a:fld id="{E47A17CF-6E3E-4924-89C9-D3B273FDC5E6}" type="slidenum">
              <a:rPr lang="ru-RU" sz="1200">
                <a:latin typeface="Arial" pitchFamily="34" charset="0"/>
              </a:rPr>
              <a:pPr algn="r" defTabSz="915419"/>
              <a:t>11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26013" cy="3695700"/>
          </a:xfrm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102" y="4686735"/>
            <a:ext cx="4939560" cy="4437173"/>
          </a:xfrm>
          <a:noFill/>
          <a:ln/>
        </p:spPr>
        <p:txBody>
          <a:bodyPr lIns="91599" tIns="45799" rIns="91599" bIns="4579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Обратите внимание, раньше основные образовательные программы дошкольного образования разрабатывались </a:t>
            </a:r>
            <a:r>
              <a:rPr lang="ru-RU" b="1" dirty="0" smtClean="0"/>
              <a:t>на основе </a:t>
            </a:r>
            <a:r>
              <a:rPr lang="ru-RU" dirty="0" smtClean="0"/>
              <a:t>примерных основных</a:t>
            </a:r>
            <a:r>
              <a:rPr lang="en-US" dirty="0" smtClean="0"/>
              <a:t> </a:t>
            </a:r>
            <a:r>
              <a:rPr lang="ru-RU" dirty="0" smtClean="0"/>
              <a:t>образовательных программ дошкольного образования.</a:t>
            </a:r>
            <a:r>
              <a:rPr lang="en-US" dirty="0" smtClean="0"/>
              <a:t> </a:t>
            </a:r>
            <a:r>
              <a:rPr lang="ru-RU" dirty="0" smtClean="0"/>
              <a:t>Следует отметить, что «учитывать программу» -значит, принимать ее во внимание, иметь в виду, «прислушиваться» к ней при осуществлении</a:t>
            </a:r>
            <a:r>
              <a:rPr lang="en-US" dirty="0" smtClean="0"/>
              <a:t> </a:t>
            </a:r>
            <a:r>
              <a:rPr lang="ru-RU" dirty="0" smtClean="0"/>
              <a:t>образовательной деятельности. Основываться на программе - руководствоваться ею как опорой, каркасом образовательной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46251-29CA-4328-8C47-AFC348593A2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67714EE-215F-4A1B-98E2-0837B79C7FC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67714EE-215F-4A1B-98E2-0837B79C7FC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67714EE-215F-4A1B-98E2-0837B79C7FCD}" type="datetimeFigureOut">
              <a:rPr lang="ru-RU" smtClean="0"/>
              <a:pPr/>
              <a:t>09.11.2015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circl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open.az/uploads/posts/2012-11/1354078618_1354063417_07_podc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asdien.lt/var/ezwebin_site/storage/images/pradzia/naujienos/technologijos/tyrimas-gimimo-menuo-lemia-ilgesni-gyvenima/1799204-1-lit-LT/Tyrimas-gimimo-menuo-lemia-ilgesni-gyvenima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delogazeta.ru/up/article/2012/2012-11-28-razvfan2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&#1057;&#1054;&#1062;%20&#1051;&#1048;&#1063;&#1053;%202014%20&#1055;&#1088;&#1086;&#1077;&#1082;&#1090;&#1080;&#1088;&#1086;&#1074;&#1072;&#1085;&#1080;&#1077;%20&#1054;&#1054;&#1055;.ppt" TargetMode="Externa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23528" y="260649"/>
            <a:ext cx="8208912" cy="2808312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АЛГОРИТМ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разработки 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основной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образовательной программы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ДОУ                                                 в соответствии </a:t>
            </a: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 ФГОС </a:t>
            </a: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дошкольного образования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6" name="Подзаголовок 8"/>
          <p:cNvSpPr txBox="1">
            <a:spLocks/>
          </p:cNvSpPr>
          <p:nvPr/>
        </p:nvSpPr>
        <p:spPr bwMode="auto">
          <a:xfrm>
            <a:off x="467544" y="4149080"/>
            <a:ext cx="841799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Выписки из методических рекомендаций</a:t>
            </a:r>
          </a:p>
          <a:p>
            <a:pPr algn="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/Авторы-составители: </a:t>
            </a:r>
          </a:p>
          <a:p>
            <a:pPr algn="r"/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Н.Н. </a:t>
            </a:r>
            <a:r>
              <a:rPr lang="ru-RU" sz="2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Ценарёва</a:t>
            </a: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Н.В. Лабутина, </a:t>
            </a:r>
          </a:p>
          <a:p>
            <a:pPr algn="r"/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Т.В. </a:t>
            </a:r>
            <a:r>
              <a:rPr lang="ru-RU" sz="2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Парасотченко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algn="r"/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90000"/>
              </a:lnSpc>
            </a:pP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Дополнила презентацию: </a:t>
            </a:r>
            <a:r>
              <a:rPr lang="ru-RU" altLang="ru-RU" sz="2000" b="1" dirty="0" smtClean="0"/>
              <a:t>старший воспитатель </a:t>
            </a:r>
          </a:p>
          <a:p>
            <a:pPr algn="r">
              <a:lnSpc>
                <a:spcPct val="90000"/>
              </a:lnSpc>
            </a:pPr>
            <a:r>
              <a:rPr lang="ru-RU" altLang="ru-RU" sz="2000" b="1" dirty="0" smtClean="0"/>
              <a:t>МДОУ «Детский сад «Колокольчик» </a:t>
            </a:r>
            <a:r>
              <a:rPr lang="ru-RU" alt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И.В. Ануфриева </a:t>
            </a:r>
            <a:endParaRPr lang="ru-RU" altLang="ru-RU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90000"/>
              </a:lnSpc>
            </a:pPr>
            <a:endParaRPr lang="ru-RU" alt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45AD4-6DAB-42C1-9989-E683C36420D9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76600" y="5157788"/>
            <a:ext cx="5543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r" eaLnBrk="0" hangingPunct="0"/>
            <a:r>
              <a:rPr lang="ru-RU" sz="1800" b="1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9144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5580112" y="5589240"/>
            <a:ext cx="3143272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№ 273-ФЗ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с</a:t>
            </a: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татья 12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500034" y="3286134"/>
            <a:ext cx="8215370" cy="142875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3200" b="1" i="1" dirty="0" smtClean="0"/>
              <a:t>программа, определяющая весь спектр </a:t>
            </a:r>
            <a:r>
              <a:rPr lang="ru-RU" sz="3200" b="1" i="1" dirty="0" err="1" smtClean="0"/>
              <a:t>общеразвивающих</a:t>
            </a:r>
            <a:r>
              <a:rPr lang="ru-RU" sz="3200" b="1" i="1" dirty="0" smtClean="0"/>
              <a:t> задач и все содержательные аспекты образовательной деятельности ДОУ</a:t>
            </a:r>
          </a:p>
          <a:p>
            <a:pPr algn="ctr"/>
            <a:r>
              <a:rPr lang="ru-RU" sz="3200" b="1" i="1" dirty="0" smtClean="0"/>
              <a:t>в рамках реализации основных образовательных услуг</a:t>
            </a:r>
          </a:p>
          <a:p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23528" y="332656"/>
            <a:ext cx="8352928" cy="10715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Основная образовательная программа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6309320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Режим дня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_______________________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холодный период года)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Режим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работы: 10,5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часов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0452657"/>
              </p:ext>
            </p:extLst>
          </p:nvPr>
        </p:nvGraphicFramePr>
        <p:xfrm>
          <a:off x="214280" y="1000107"/>
          <a:ext cx="8715440" cy="5343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719"/>
                <a:gridCol w="921190"/>
                <a:gridCol w="779383"/>
                <a:gridCol w="566858"/>
                <a:gridCol w="566858"/>
                <a:gridCol w="566858"/>
                <a:gridCol w="566858"/>
                <a:gridCol w="566858"/>
                <a:gridCol w="566858"/>
              </a:tblGrid>
              <a:tr h="1606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Виды деятельности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Вторая 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младшая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Подгото-витель-ная</a:t>
                      </a: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 школе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 образовательном учреждении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62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Приём детей. Осмотр. </a:t>
                      </a: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Игры. Труд. Творчество детей. Слушание художественной литературы. Индивидуальная работа с детьми. Общение. Самостоятельная деятельность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07</a:t>
                      </a: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08</a:t>
                      </a: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Bookman Old Style" pitchFamily="18" charset="0"/>
                          <a:ea typeface="Calibri"/>
                          <a:cs typeface="Times New Roman"/>
                        </a:rPr>
                        <a:t>40</a:t>
                      </a:r>
                      <a:endParaRPr lang="ru-RU" sz="16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Утренняя гимнастика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08.10-08.15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48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Самообслуживание. Дежурство </a:t>
                      </a: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(вводится со средней группы – вторая половина учебного года)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Культурно-гигиенические процедуры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08.15-08.20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Bookman Old Style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83968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/>
              <a:pPr/>
              <a:t>100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977482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Режим дня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_______________________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холодный период года)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Режим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работы: 10,5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часов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7097231"/>
              </p:ext>
            </p:extLst>
          </p:nvPr>
        </p:nvGraphicFramePr>
        <p:xfrm>
          <a:off x="214281" y="1000109"/>
          <a:ext cx="8715436" cy="5215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4814"/>
                <a:gridCol w="760096"/>
                <a:gridCol w="532067"/>
                <a:gridCol w="760096"/>
                <a:gridCol w="532067"/>
                <a:gridCol w="684086"/>
                <a:gridCol w="580812"/>
                <a:gridCol w="635340"/>
                <a:gridCol w="456058"/>
              </a:tblGrid>
              <a:tr h="1357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Виды деятельности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Вторая 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младшая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Подгото-витель-ная</a:t>
                      </a: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 школе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3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Подготовка к завтраку. Завтрак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08.20-08.40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93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Культурно-гигиенические процедуры. Игры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  <a:ea typeface="Calibri"/>
                          <a:cs typeface="Times New Roman"/>
                        </a:rPr>
                        <a:t>08.40-09.00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6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Непосредственно образовательная деятельность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09.00-09.40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25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8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20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Перерывы между НОД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Совместная деятельность. Слушание, беседы, игры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09.40-10.00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83968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/>
              <a:pPr/>
              <a:t>101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34382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Режим дня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_______________________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холодный период года)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Режим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работы: 10,5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часов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2575993"/>
              </p:ext>
            </p:extLst>
          </p:nvPr>
        </p:nvGraphicFramePr>
        <p:xfrm>
          <a:off x="214281" y="928671"/>
          <a:ext cx="8715438" cy="5429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4814"/>
                <a:gridCol w="760096"/>
                <a:gridCol w="532068"/>
                <a:gridCol w="760096"/>
                <a:gridCol w="532068"/>
                <a:gridCol w="684086"/>
                <a:gridCol w="580812"/>
                <a:gridCol w="635340"/>
                <a:gridCol w="456058"/>
              </a:tblGrid>
              <a:tr h="1696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Виды деятельности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Вторая 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младшая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Подгото-витель-ная</a:t>
                      </a: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 школе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Дневной сон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12.50-15.00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130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61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Постепенный подъём. Культурно-гигиенические воздушно-водные процедуры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15.00-15.15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  <a:latin typeface="+mj-lt"/>
                          <a:ea typeface="Calibri"/>
                          <a:cs typeface="Times New Roman"/>
                        </a:rPr>
                        <a:t>15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Полдник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15.15-15.35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Непосредственно образовательная деятельность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Самостоятельная деятельность, игры, досуги, общение по интересам, театрализация, индивидуальная работа и т.д.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15.15-16.15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+mj-lt"/>
                          <a:ea typeface="Calibri"/>
                          <a:cs typeface="Times New Roman"/>
                        </a:rPr>
                        <a:t>60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27984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/>
              <a:pPr/>
              <a:t>102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448596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Режим дня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_______________________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холодный период года)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Режим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работы: 10,5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часов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8206818"/>
              </p:ext>
            </p:extLst>
          </p:nvPr>
        </p:nvGraphicFramePr>
        <p:xfrm>
          <a:off x="214282" y="1000109"/>
          <a:ext cx="8786874" cy="5379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755"/>
                <a:gridCol w="766326"/>
                <a:gridCol w="536428"/>
                <a:gridCol w="766326"/>
                <a:gridCol w="536428"/>
                <a:gridCol w="689693"/>
                <a:gridCol w="585573"/>
                <a:gridCol w="640549"/>
                <a:gridCol w="459796"/>
              </a:tblGrid>
              <a:tr h="1428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Виды деятельности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Вторая 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младшая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Подгото-витель-ная</a:t>
                      </a: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 школе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8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Прогулка 2. Командные игры-эстафеты. </a:t>
                      </a:r>
                      <a:r>
                        <a:rPr lang="ru-RU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Подвижные игры. Развлечения на улице. Индивидуальная работа с детьми по основным движениям. Самостоятельные игры.  Постепенный уход домой.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16.15-18.00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4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 непосредственно образовательную деятельность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 прогулку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225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68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 самостоятельную деятельность (без учёта времени на самостоятельные игры на прогулке)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Режим дома: </a:t>
                      </a:r>
                      <a:r>
                        <a:rPr lang="ru-RU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прогулка, ужин, спокойные игры, культурно-гигиенические процедуры. 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Ночной сон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18.00-20.40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20.40-06.30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16016" y="63093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96591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rcRect t="3750"/>
          <a:stretch>
            <a:fillRect/>
          </a:stretch>
        </p:blipFill>
        <p:spPr bwMode="auto">
          <a:xfrm>
            <a:off x="857224" y="642918"/>
            <a:ext cx="721523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4285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A50021"/>
                </a:solidFill>
                <a:latin typeface="+mj-lt"/>
              </a:rPr>
              <a:t>Недельный план образовательной деятельности</a:t>
            </a:r>
            <a:endParaRPr lang="ru-RU" altLang="ru-RU" sz="2400" b="1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/>
              <a:pPr/>
              <a:t>104</a:t>
            </a:fld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74"/>
          <p:cNvGraphicFramePr>
            <a:graphicFrameLocks noGrp="1"/>
          </p:cNvGraphicFramePr>
          <p:nvPr/>
        </p:nvGraphicFramePr>
        <p:xfrm>
          <a:off x="214315" y="1071546"/>
          <a:ext cx="8786841" cy="5385787"/>
        </p:xfrm>
        <a:graphic>
          <a:graphicData uri="http://schemas.openxmlformats.org/drawingml/2006/table">
            <a:tbl>
              <a:tblPr/>
              <a:tblGrid>
                <a:gridCol w="2143107"/>
                <a:gridCol w="2357454"/>
                <a:gridCol w="2571768"/>
                <a:gridCol w="1714512"/>
              </a:tblGrid>
              <a:tr h="45739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Блоки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Сентябрь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Октябрь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Ноябрь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28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Тематичес-кие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недели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Домашние животные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Дикие животные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Игра и игрушки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29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Реализация проектов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Безопасная дорога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Красивый участок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84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Сезонные явления                          в природе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Сентябрь - рябинник,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хмурень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листопадник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Октябрь -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листобой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мокрохвост,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свадебник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Ноябрь - подзимник, грудень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736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Праздники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День знаний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День дошкольного работника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Международный день красоты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Международный день музыки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Всемирный день животных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Международный день врача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День народного единства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День матери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830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Традиции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Экскурсия                              в школу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Экскурсия                              в осенний парк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Папа, мама, я – дружная семья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15874"/>
            <a:ext cx="9144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Традиционные события, праздники, мероприятия</a:t>
            </a:r>
            <a:endParaRPr lang="ru-RU" sz="28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630932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>
                <a:solidFill>
                  <a:schemeClr val="bg1"/>
                </a:solidFill>
              </a:rPr>
              <a:pPr/>
              <a:t>105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20" y="428604"/>
            <a:ext cx="86439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Комплексно-тематический план на _________ год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_______________________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группа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4422116"/>
              </p:ext>
            </p:extLst>
          </p:nvPr>
        </p:nvGraphicFramePr>
        <p:xfrm>
          <a:off x="285720" y="2143116"/>
          <a:ext cx="8507287" cy="2469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/>
                <a:gridCol w="1481874"/>
                <a:gridCol w="1500198"/>
                <a:gridCol w="2571768"/>
                <a:gridCol w="1934991"/>
              </a:tblGrid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Дата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Тема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Цель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Содержание/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задачи                 (</a:t>
                      </a:r>
                      <a:r>
                        <a:rPr lang="ru-RU" sz="2400" dirty="0">
                          <a:effectLst/>
                        </a:rPr>
                        <a:t>по выбору ОУ)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Варианты итоговых </a:t>
                      </a:r>
                      <a:r>
                        <a:rPr lang="ru-RU" sz="2400" dirty="0" err="1" smtClean="0">
                          <a:effectLst/>
                        </a:rPr>
                        <a:t>меропри-ятий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93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3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27984" y="6309320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>
                <a:solidFill>
                  <a:schemeClr val="bg1"/>
                </a:solidFill>
              </a:rPr>
              <a:pPr/>
              <a:t>106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09873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31753"/>
            <a:ext cx="8496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1" algn="ctr">
              <a:spcBef>
                <a:spcPct val="50000"/>
              </a:spcBef>
            </a:pPr>
            <a:r>
              <a:rPr lang="ru-RU" altLang="ru-RU" sz="3200" b="1" dirty="0" smtClean="0">
                <a:solidFill>
                  <a:srgbClr val="A50021"/>
                </a:solidFill>
              </a:rPr>
              <a:t>Особенности организации развивающей предметно-пространственной среды</a:t>
            </a: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691680" y="2204864"/>
            <a:ext cx="5643602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содержательно-насыщенная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трансформируемая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полифункциональная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вариативная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доступная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безопасная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6309320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>
                <a:solidFill>
                  <a:schemeClr val="bg1"/>
                </a:solidFill>
              </a:rPr>
              <a:pPr/>
              <a:t>107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83754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8964488" cy="954914"/>
          </a:xfrm>
        </p:spPr>
        <p:txBody>
          <a:bodyPr rtlCol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3200" b="1" dirty="0" smtClean="0">
                <a:solidFill>
                  <a:schemeClr val="accent2"/>
                </a:solidFill>
              </a:rPr>
              <a:t>Развивающая </a:t>
            </a:r>
            <a:br>
              <a:rPr lang="ru-RU" altLang="ru-RU" sz="3200" b="1" dirty="0" smtClean="0">
                <a:solidFill>
                  <a:schemeClr val="accent2"/>
                </a:solidFill>
              </a:rPr>
            </a:br>
            <a:r>
              <a:rPr lang="ru-RU" altLang="ru-RU" sz="3200" b="1" dirty="0" smtClean="0">
                <a:solidFill>
                  <a:schemeClr val="accent2"/>
                </a:solidFill>
              </a:rPr>
              <a:t>предметно-пространственная среда </a:t>
            </a:r>
            <a:endParaRPr lang="ru-RU" sz="3200" b="1" dirty="0">
              <a:solidFill>
                <a:schemeClr val="accent2"/>
              </a:solidFill>
              <a:effectLst/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/>
        </p:nvGraphicFramePr>
        <p:xfrm>
          <a:off x="142844" y="1142984"/>
          <a:ext cx="8750332" cy="5358644"/>
        </p:xfrm>
        <a:graphic>
          <a:graphicData uri="http://schemas.openxmlformats.org/drawingml/2006/table">
            <a:tbl>
              <a:tblPr/>
              <a:tblGrid>
                <a:gridCol w="3796521"/>
                <a:gridCol w="4953811"/>
              </a:tblGrid>
              <a:tr h="543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 помещения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Функциональное использование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Оснащение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171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Групповые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комнаты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Сюжетно-ролевые игры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Самообслуживание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Трудовая деятельность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Самостоятельная творческая деятельность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Ознакомление с природой, труд в природе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Детская мебель для практической деятельности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Книжный уголок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Уголок для изобразительной детской деятельности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Игровая мебель. Атрибуты для сюжетно-ролевых игр «Семья», «Магазин», «Парикмахерская», «Больница», «Ателье», «Библиотека», «Школа»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Природный уголок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Конструкторы различных видов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Головоломки, мозаики, </a:t>
                      </a: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пазлы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настольно-печатные игры, лото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Развивающие игры по математике, логике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Различные виды театров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17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Спальное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помещение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Дневной сон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Игровая деятельность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Гимнастика после сна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Спальная мебель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Физкультурное оборудование для гимнастики после сна: ребристая дорожка, массажные коврики и мячи, резиновые кольца и кубики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27984" y="6488668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/>
              <a:pPr/>
              <a:t>108</a:t>
            </a:fld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/>
        </p:nvGraphicFramePr>
        <p:xfrm>
          <a:off x="214282" y="214290"/>
          <a:ext cx="8642350" cy="6143668"/>
        </p:xfrm>
        <a:graphic>
          <a:graphicData uri="http://schemas.openxmlformats.org/drawingml/2006/table">
            <a:tbl>
              <a:tblPr/>
              <a:tblGrid>
                <a:gridCol w="3817938"/>
                <a:gridCol w="4824412"/>
              </a:tblGrid>
              <a:tr h="582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 помещения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Функциональное использование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Оснащение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55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Комната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развивающих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игр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Сенсорное развитие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Развитие речи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Ознакомление с окружающим миром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Ознакомление с художественной литературой и художественно-прикладным творчеством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Развитие элементарных математических представлений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Обучение грамоте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Развитие элементарных историко-географических представлений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Дидактические игры на развитие психических функций – мышления, внимания, памяти, воображения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Дидактические материалы по </a:t>
                      </a: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сенсорике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математике, развитию речи, обучению грамоте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Глобус «вода-суша», глобус «материки»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Географический глобус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Географическая карта мира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Карта России, карта Москвы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Глобус звездного неба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Муляжи овощей и фруктов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Календарь погоды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Плакаты и наборы дидактических наглядных материалов с изображением животных, птиц, насекомых, обитателей морей и рек, рептилий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Магнитофон, аудиозаписи, телевизор, видеоплеер, видеокассеты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Детская мебель для практической деятельности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159A3-0F38-42F0-9AD4-56B217B106CD}" type="slidenum">
              <a:rPr lang="ru-RU" smtClean="0"/>
              <a:pPr>
                <a:defRPr/>
              </a:pPr>
              <a:t>109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69297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76600" y="5157788"/>
            <a:ext cx="5543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r" eaLnBrk="0" hangingPunct="0"/>
            <a:r>
              <a:rPr lang="ru-RU" sz="1800" b="1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9144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20"/>
          <p:cNvSpPr>
            <a:spLocks noChangeArrowheads="1"/>
          </p:cNvSpPr>
          <p:nvPr/>
        </p:nvSpPr>
        <p:spPr bwMode="auto">
          <a:xfrm>
            <a:off x="683568" y="188641"/>
            <a:ext cx="7715250" cy="108012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</a:rPr>
              <a:t>Дополнительная программа</a:t>
            </a:r>
            <a:endParaRPr lang="ru-RU" sz="3200" b="1" dirty="0" smtClean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467544" y="2780928"/>
            <a:ext cx="8215370" cy="142875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2800" b="1" i="1" dirty="0" smtClean="0"/>
              <a:t>программа по одному </a:t>
            </a:r>
          </a:p>
          <a:p>
            <a:pPr algn="ctr"/>
            <a:r>
              <a:rPr lang="ru-RU" sz="2800" b="1" i="1" dirty="0" smtClean="0"/>
              <a:t>или нескольким направлениям </a:t>
            </a:r>
          </a:p>
          <a:p>
            <a:pPr algn="ctr"/>
            <a:r>
              <a:rPr lang="ru-RU" sz="2800" b="1" i="1" dirty="0" smtClean="0"/>
              <a:t>для оказания </a:t>
            </a:r>
            <a:r>
              <a:rPr lang="ru-RU" sz="2800" b="1" i="1" dirty="0" smtClean="0">
                <a:solidFill>
                  <a:srgbClr val="FF0000"/>
                </a:solidFill>
              </a:rPr>
              <a:t>дополнительных услуг </a:t>
            </a:r>
            <a:r>
              <a:rPr lang="ru-RU" sz="2800" b="1" i="1" dirty="0" smtClean="0"/>
              <a:t>(как платных, так и на бюджетной основе) </a:t>
            </a:r>
          </a:p>
          <a:p>
            <a:pPr algn="ctr"/>
            <a:r>
              <a:rPr lang="ru-RU" sz="2800" b="1" i="1" dirty="0" smtClean="0"/>
              <a:t>за рамками основных образовательных программ в студиях, кружках, секциях и т.д.</a:t>
            </a:r>
            <a:endParaRPr lang="ru-RU" sz="2800" b="1" i="1" dirty="0"/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5580112" y="5786430"/>
            <a:ext cx="3214710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№ 273-ФЗ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с</a:t>
            </a: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т. 12, ч. 10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6309320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11</a:t>
            </a: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/>
        </p:nvGraphicFramePr>
        <p:xfrm>
          <a:off x="250825" y="250825"/>
          <a:ext cx="8642350" cy="6092596"/>
        </p:xfrm>
        <a:graphic>
          <a:graphicData uri="http://schemas.openxmlformats.org/drawingml/2006/table">
            <a:tbl>
              <a:tblPr/>
              <a:tblGrid>
                <a:gridCol w="3168650"/>
                <a:gridCol w="5473700"/>
              </a:tblGrid>
              <a:tr h="487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 помещения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Функциональное использование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Оснащение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40478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Методический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кабинет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Осуществление методической помощи педагогам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Организация консультаций, семинаров, педагогических советов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Выставка дидактических и методических материалов для организации работы с детьми по различным направлениям развития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Выставка изделий народно-прикладного искусства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Библиотека педагогической и методической литературы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Библиотека периодических изданий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Пособия для занятий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Опыт работы педагогов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Материалы консультаций, семинаров, семинаров-практикумов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Демонстрационный, раздаточный материал для занятий с детьми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Иллюстративный материал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Изделия народных промыслов: Дымково, Городец, Гжель, Хохлома, Палех, </a:t>
                      </a: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Жостово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матрешки, </a:t>
                      </a: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богородские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игрушки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Скульптуры малых форм (глина, дерево)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Игрушки, муляжи, гербарии, коллекции семян растений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5570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Кабинет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логопеда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Занятия по коррекции речи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Консультативная работа с родителями по коррекции речи детей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Большое настенное зеркало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Дополнительное освещение у зеркала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Стол и стулья для логопеда и детей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Шкаф для методической литературы, пособий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Наборное полотно, </a:t>
                      </a: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фланелеграф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Индивидуальные зеркала для детей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D9936-529D-4898-88DF-3E9A1D4213C3}" type="slidenum">
              <a:rPr lang="ru-RU" smtClean="0"/>
              <a:pPr>
                <a:defRPr/>
              </a:pPr>
              <a:t>110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41321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85720" y="214290"/>
            <a:ext cx="8643998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A50021"/>
                </a:solidFill>
                <a:latin typeface="+mj-lt"/>
                <a:cs typeface="Times New Roman" pitchFamily="18" charset="0"/>
              </a:rPr>
              <a:t>ООП ДО «От рождения до школы»</a:t>
            </a:r>
            <a:endParaRPr lang="ru-RU" altLang="ru-RU" sz="22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r>
              <a:rPr lang="ru-RU" sz="2200" dirty="0" smtClean="0"/>
              <a:t>• уголок для сюжетно-ролевых игр;</a:t>
            </a:r>
          </a:p>
          <a:p>
            <a:r>
              <a:rPr lang="ru-RU" sz="2200" dirty="0" smtClean="0"/>
              <a:t>• уголок </a:t>
            </a:r>
            <a:r>
              <a:rPr lang="ru-RU" sz="2200" dirty="0" err="1" smtClean="0"/>
              <a:t>ряжения</a:t>
            </a:r>
            <a:r>
              <a:rPr lang="ru-RU" sz="2200" dirty="0" smtClean="0"/>
              <a:t> (для театрализованных игр);</a:t>
            </a:r>
          </a:p>
          <a:p>
            <a:r>
              <a:rPr lang="ru-RU" sz="2200" dirty="0" smtClean="0"/>
              <a:t>• книжный уголок;</a:t>
            </a:r>
          </a:p>
          <a:p>
            <a:r>
              <a:rPr lang="ru-RU" sz="2200" dirty="0" smtClean="0"/>
              <a:t>• зона для настольно-печатных игр;</a:t>
            </a:r>
          </a:p>
          <a:p>
            <a:r>
              <a:rPr lang="ru-RU" sz="2200" dirty="0" smtClean="0"/>
              <a:t>• выставка (детского рисунка, детского творчества, изделий народных мастеров и т. д.);</a:t>
            </a:r>
          </a:p>
          <a:p>
            <a:r>
              <a:rPr lang="ru-RU" sz="2200" dirty="0" smtClean="0"/>
              <a:t>• уголок природы (наблюдений за природой);</a:t>
            </a:r>
          </a:p>
          <a:p>
            <a:r>
              <a:rPr lang="ru-RU" sz="2200" dirty="0" smtClean="0"/>
              <a:t>• спортивный уголок;</a:t>
            </a:r>
          </a:p>
          <a:p>
            <a:r>
              <a:rPr lang="ru-RU" sz="2200" dirty="0" smtClean="0"/>
              <a:t>• уголок для игр с песком;</a:t>
            </a:r>
          </a:p>
          <a:p>
            <a:r>
              <a:rPr lang="ru-RU" sz="2200" dirty="0" smtClean="0"/>
              <a:t>• уголки для разнообразных видов самостоятельной деятельности детей — конструктивной, изобразительной, музыкальной и др.;</a:t>
            </a:r>
          </a:p>
          <a:p>
            <a:r>
              <a:rPr lang="ru-RU" sz="2200" dirty="0" smtClean="0"/>
              <a:t>• игровой центр с крупными мягкими конструкциями (блоки, домики, тоннели и пр.) для легкого изменения игрового пространства;</a:t>
            </a:r>
          </a:p>
          <a:p>
            <a:r>
              <a:rPr lang="ru-RU" sz="2200" dirty="0" smtClean="0"/>
              <a:t>• игровой уголок (с игрушками, строительным материалом)</a:t>
            </a:r>
            <a:endParaRPr lang="ru-RU" altLang="ru-RU" sz="22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80B50-FB0E-434B-84A2-597DC367A2BE}" type="slidenum">
              <a:rPr lang="ru-RU" smtClean="0"/>
              <a:pPr>
                <a:defRPr/>
              </a:pPr>
              <a:t>111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112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8712968" cy="1057260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A50021"/>
                </a:solidFill>
              </a:rPr>
              <a:t>Дополнительный раздел </a:t>
            </a:r>
            <a:br>
              <a:rPr lang="ru-RU" altLang="ru-RU" sz="3200" b="1" dirty="0" smtClean="0">
                <a:solidFill>
                  <a:srgbClr val="A50021"/>
                </a:solidFill>
              </a:rPr>
            </a:br>
            <a:r>
              <a:rPr lang="ru-RU" altLang="ru-RU" sz="3200" b="1" dirty="0" smtClean="0">
                <a:solidFill>
                  <a:srgbClr val="A50021"/>
                </a:solidFill>
              </a:rPr>
              <a:t>Программы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1052736"/>
            <a:ext cx="6984776" cy="10081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norm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Текст краткой презентации</a:t>
            </a:r>
            <a:br>
              <a:rPr lang="ru-RU" sz="2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Программы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83568" y="2348880"/>
            <a:ext cx="3096344" cy="904746"/>
          </a:xfrm>
          <a:prstGeom prst="wedgeRoundRectCallout">
            <a:avLst>
              <a:gd name="adj1" fmla="val -2324"/>
              <a:gd name="adj2" fmla="val -11760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normAutofit fontScale="92500" lnSpcReduction="10000"/>
          </a:bodyPr>
          <a:lstStyle/>
          <a:p>
            <a:pPr marL="0" lvl="1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Ориентирован</a:t>
            </a:r>
          </a:p>
          <a:p>
            <a:pPr marL="0" lvl="1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на родителей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6021288"/>
            <a:ext cx="372570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marL="0" lvl="1"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004048" y="2420888"/>
            <a:ext cx="3240360" cy="904746"/>
          </a:xfrm>
          <a:prstGeom prst="wedgeRoundRectCallout">
            <a:avLst>
              <a:gd name="adj1" fmla="val 598"/>
              <a:gd name="adj2" fmla="val -11890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normAutofit fontScale="92500" lnSpcReduction="10000"/>
          </a:bodyPr>
          <a:lstStyle/>
          <a:p>
            <a:pPr marL="0" lvl="1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Доступен</a:t>
            </a:r>
          </a:p>
          <a:p>
            <a:pPr marL="0" lvl="1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ознакомления</a:t>
            </a: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4355976" y="5949280"/>
            <a:ext cx="4430866" cy="33553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2.13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3212976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b="1" i="1" u="sng" dirty="0" smtClean="0">
                <a:solidFill>
                  <a:srgbClr val="FF0000"/>
                </a:solidFill>
              </a:rPr>
              <a:t>В краткой презентации Программы должны быть указаны:</a:t>
            </a:r>
          </a:p>
          <a:p>
            <a:r>
              <a:rPr lang="ru-RU" b="1" i="1" dirty="0" smtClean="0"/>
              <a:t>1</a:t>
            </a:r>
            <a:r>
              <a:rPr lang="ru-RU" b="1" i="1" dirty="0" smtClean="0">
                <a:solidFill>
                  <a:srgbClr val="0070C0"/>
                </a:solidFill>
              </a:rPr>
              <a:t>) возрастные и иные категории детей, на которых ориентирована Программа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2) используемые Примерные программы;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3) характеристика взаимодействия педагогического коллектива с семьями детей.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вежий новости Иркутска,Ангарска Россий и области на &quot;Irk-News.Ru&quot; &quot; Страница 5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172286"/>
            <a:ext cx="9144000" cy="668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4485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Желаем успехов!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91501175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4"/>
          <p:cNvSpPr>
            <a:spLocks noGrp="1"/>
          </p:cNvSpPr>
          <p:nvPr>
            <p:ph idx="4294967295"/>
          </p:nvPr>
        </p:nvSpPr>
        <p:spPr>
          <a:xfrm>
            <a:off x="214282" y="1844824"/>
            <a:ext cx="8785225" cy="4227382"/>
          </a:xfrm>
        </p:spPr>
        <p:txBody>
          <a:bodyPr>
            <a:normAutofit/>
          </a:bodyPr>
          <a:lstStyle/>
          <a:p>
            <a:pPr marL="72000" indent="0" eaLnBrk="1" hangingPunct="1"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	</a:t>
            </a:r>
          </a:p>
          <a:p>
            <a:pPr marL="72000" lvl="1" indent="0" algn="ctr">
              <a:buNone/>
            </a:pPr>
            <a:r>
              <a:rPr lang="ru-RU" sz="2800" b="1" i="1" dirty="0"/>
              <a:t>комплекс характеристик дошкольного образования (объем, содержание, целевые ориентиры), а также организационно-педагогических условий и иных компонентов.</a:t>
            </a:r>
          </a:p>
          <a:p>
            <a:pPr marL="72000" lvl="1" indent="0" eaLnBrk="1" hangingPunct="1">
              <a:buNone/>
            </a:pPr>
            <a:endParaRPr lang="ru-RU" altLang="ru-RU" sz="2800" b="1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72000" lvl="1" indent="-366713" eaLnBrk="1" hangingPunct="1">
              <a:buNone/>
            </a:pPr>
            <a:endParaRPr lang="ru-RU" altLang="ru-RU" sz="2800" b="1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989005" y="5786430"/>
            <a:ext cx="2357454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2.3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23528" y="285728"/>
            <a:ext cx="8352928" cy="10715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Основная образовательная программа </a:t>
            </a:r>
            <a:endParaRPr lang="ru-RU" sz="32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дошкольного образования</a:t>
            </a:r>
            <a:endParaRPr lang="ru-RU" sz="3200" b="1" dirty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630932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0300972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4"/>
          <p:cNvSpPr>
            <a:spLocks noGrp="1"/>
          </p:cNvSpPr>
          <p:nvPr>
            <p:ph idx="4294967295"/>
          </p:nvPr>
        </p:nvSpPr>
        <p:spPr>
          <a:xfrm>
            <a:off x="214282" y="915112"/>
            <a:ext cx="8785225" cy="4942780"/>
          </a:xfrm>
        </p:spPr>
        <p:txBody>
          <a:bodyPr>
            <a:normAutofit/>
          </a:bodyPr>
          <a:lstStyle/>
          <a:p>
            <a:pPr marL="72000" indent="0" eaLnBrk="1" hangingPunct="1"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	</a:t>
            </a:r>
          </a:p>
          <a:p>
            <a:pPr marL="72000" indent="0" eaLnBrk="1" hangingPunct="1"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	разрабатывается и  утверждается</a:t>
            </a:r>
            <a:r>
              <a:rPr lang="en-US" altLang="ru-RU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	организацией</a:t>
            </a:r>
            <a:r>
              <a:rPr lang="ru-RU" altLang="ru-RU" sz="2800" b="1" dirty="0" smtClean="0">
                <a:solidFill>
                  <a:srgbClr val="FF3399"/>
                </a:solidFill>
                <a:latin typeface="+mj-lt"/>
              </a:rPr>
              <a:t> </a:t>
            </a:r>
            <a:r>
              <a:rPr lang="ru-RU" altLang="ru-RU" sz="28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самостоятельно</a:t>
            </a:r>
            <a:r>
              <a:rPr lang="ru-RU" altLang="ru-RU" sz="2800" b="1" i="1" dirty="0" smtClean="0">
                <a:solidFill>
                  <a:srgbClr val="FF3399"/>
                </a:solidFill>
                <a:latin typeface="+mj-lt"/>
              </a:rPr>
              <a:t> </a:t>
            </a:r>
          </a:p>
          <a:p>
            <a:pPr marL="72000" indent="0" eaLnBrk="1" hangingPunct="1">
              <a:buFontTx/>
              <a:buNone/>
            </a:pPr>
            <a:endParaRPr lang="ru-RU" altLang="ru-RU" sz="1000" b="1" i="1" dirty="0" smtClean="0">
              <a:solidFill>
                <a:srgbClr val="002060"/>
              </a:solidFill>
              <a:latin typeface="+mj-lt"/>
            </a:endParaRPr>
          </a:p>
          <a:p>
            <a:pPr marL="72000" lvl="1" indent="-90488" eaLnBrk="1" hangingPunct="1">
              <a:buFont typeface="Arial" pitchFamily="34" charset="0"/>
              <a:buChar char="•"/>
            </a:pPr>
            <a:r>
              <a:rPr lang="en-US" altLang="ru-RU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 соответствии </a:t>
            </a:r>
            <a:r>
              <a:rPr lang="ru-RU" altLang="ru-RU" sz="2800" b="1" i="1" dirty="0" smtClean="0">
                <a:solidFill>
                  <a:srgbClr val="A50021"/>
                </a:solidFill>
                <a:latin typeface="+mj-lt"/>
                <a:cs typeface="Times New Roman" pitchFamily="18" charset="0"/>
              </a:rPr>
              <a:t>с федеральным государственным образовательным стандартом дошкольного образования</a:t>
            </a:r>
            <a:endParaRPr lang="ru-RU" altLang="ru-RU" sz="2800" b="1" dirty="0" smtClean="0">
              <a:solidFill>
                <a:srgbClr val="A50021"/>
              </a:solidFill>
              <a:latin typeface="+mj-lt"/>
              <a:cs typeface="Times New Roman" pitchFamily="18" charset="0"/>
            </a:endParaRPr>
          </a:p>
          <a:p>
            <a:pPr marL="72000" lvl="1" indent="-90488" eaLnBrk="1" hangingPunct="1">
              <a:buFont typeface="Arial" pitchFamily="34" charset="0"/>
              <a:buChar char="•"/>
            </a:pPr>
            <a:r>
              <a:rPr lang="en-US" altLang="ru-RU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 учетом соответствующей </a:t>
            </a:r>
            <a:r>
              <a:rPr lang="ru-RU" altLang="ru-RU" sz="2800" b="1" i="1" dirty="0" smtClean="0">
                <a:solidFill>
                  <a:srgbClr val="A50021"/>
                </a:solidFill>
                <a:latin typeface="+mj-lt"/>
                <a:cs typeface="Times New Roman" pitchFamily="18" charset="0"/>
              </a:rPr>
              <a:t>примерной основной образовательной программы дошкольного образования</a:t>
            </a:r>
          </a:p>
          <a:p>
            <a:pPr marL="72000" lvl="1" indent="0" eaLnBrk="1" hangingPunct="1">
              <a:buNone/>
            </a:pPr>
            <a:endParaRPr lang="ru-RU" altLang="ru-RU" sz="2800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72000" lvl="1" indent="-366713" eaLnBrk="1" hangingPunct="1">
              <a:buNone/>
            </a:pPr>
            <a:endParaRPr lang="ru-RU" altLang="ru-RU" sz="2800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6072198" y="5429264"/>
            <a:ext cx="2357454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2.5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971600" y="5500702"/>
            <a:ext cx="3143272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№ 273-ФЗ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с</a:t>
            </a: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т. 12, ч. 6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642910" y="285728"/>
            <a:ext cx="7715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Основная образовательная программа 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дошкольного образования</a:t>
            </a:r>
            <a:endParaRPr lang="ru-RU" sz="2800" b="1" dirty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630932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23820939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4"/>
          <p:cNvSpPr>
            <a:spLocks noGrp="1"/>
          </p:cNvSpPr>
          <p:nvPr>
            <p:ph idx="4294967295"/>
          </p:nvPr>
        </p:nvSpPr>
        <p:spPr>
          <a:xfrm>
            <a:off x="214282" y="1129426"/>
            <a:ext cx="8785225" cy="4942780"/>
          </a:xfrm>
        </p:spPr>
        <p:txBody>
          <a:bodyPr>
            <a:normAutofit/>
          </a:bodyPr>
          <a:lstStyle/>
          <a:p>
            <a:pPr marL="72000" indent="0" eaLnBrk="1" hangingPunct="1"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	</a:t>
            </a:r>
          </a:p>
          <a:p>
            <a:pPr marL="72000" indent="0" eaLnBrk="1" hangingPunct="1"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+mj-lt"/>
              </a:rPr>
              <a:t>формируется как программа психолого-педагогической поддержки </a:t>
            </a: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позитивной социализации и индивидуализации, развития личности детей дошкольного возраста и </a:t>
            </a:r>
            <a:r>
              <a:rPr lang="ru-RU" altLang="ru-RU" sz="2800" b="1" dirty="0" smtClean="0">
                <a:solidFill>
                  <a:srgbClr val="C00000"/>
                </a:solidFill>
                <a:latin typeface="+mj-lt"/>
              </a:rPr>
              <a:t>определяет комплекс основных характеристик </a:t>
            </a: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дошкольного образования (объем, содержание и планируемые ориентиры в виде целевых ориентиров дошкольного образования)</a:t>
            </a:r>
          </a:p>
          <a:p>
            <a:pPr marL="72000" lvl="1" indent="0" eaLnBrk="1" hangingPunct="1">
              <a:buNone/>
            </a:pPr>
            <a:endParaRPr lang="ru-RU" altLang="ru-RU" sz="2800" b="1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72000" lvl="1" indent="-366713" eaLnBrk="1" hangingPunct="1">
              <a:buNone/>
            </a:pPr>
            <a:endParaRPr lang="ru-RU" altLang="ru-RU" sz="2800" b="1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6072198" y="5429264"/>
            <a:ext cx="2357454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2.3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642910" y="285728"/>
            <a:ext cx="7715250" cy="10715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Основная образовательная программа 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дошкольного образования</a:t>
            </a:r>
            <a:endParaRPr lang="ru-RU" sz="2800" b="1" dirty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6309320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14</a:t>
            </a: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57158" y="928670"/>
            <a:ext cx="8501063" cy="5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6666FF"/>
              </a:buClr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как</a:t>
            </a:r>
            <a:r>
              <a:rPr lang="ru-RU" altLang="ru-RU" sz="2400" b="1" dirty="0">
                <a:solidFill>
                  <a:srgbClr val="002060"/>
                </a:solidFill>
                <a:cs typeface="Times New Roman" pitchFamily="18" charset="0"/>
              </a:rPr>
              <a:t>, с учетом конкретных условий, создается</a:t>
            </a:r>
            <a:br>
              <a:rPr lang="ru-RU" altLang="ru-RU" sz="2400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cs typeface="Times New Roman" pitchFamily="18" charset="0"/>
              </a:rPr>
              <a:t>в дошкольном образовательном учреждении </a:t>
            </a: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собственная </a:t>
            </a:r>
            <a:r>
              <a:rPr lang="ru-RU" altLang="ru-RU" sz="2400" b="1" dirty="0">
                <a:solidFill>
                  <a:srgbClr val="002060"/>
                </a:solidFill>
                <a:cs typeface="Times New Roman" pitchFamily="18" charset="0"/>
              </a:rPr>
              <a:t>нетрадиционная модель организации обучения, воспитания и развития дошкольников </a:t>
            </a:r>
            <a:endParaRPr lang="ru-RU" alt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6666FF"/>
              </a:buClr>
            </a:pPr>
            <a:endParaRPr lang="ru-RU" alt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6666FF"/>
              </a:buClr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какие педагогические технологии обучения применяются в работе с детьми</a:t>
            </a:r>
          </a:p>
          <a:p>
            <a:pPr>
              <a:lnSpc>
                <a:spcPct val="90000"/>
              </a:lnSpc>
              <a:buClr>
                <a:srgbClr val="6666FF"/>
              </a:buClr>
            </a:pPr>
            <a:endParaRPr lang="ru-RU" alt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6666FF"/>
              </a:buClr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как учитываются их индивидуальные особенности, интересы и возможности </a:t>
            </a:r>
          </a:p>
          <a:p>
            <a:pPr>
              <a:lnSpc>
                <a:spcPct val="90000"/>
              </a:lnSpc>
              <a:buClr>
                <a:srgbClr val="6666FF"/>
              </a:buClr>
            </a:pPr>
            <a:endParaRPr lang="ru-RU" alt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6666FF"/>
              </a:buClr>
              <a:buFont typeface="Arial" pitchFamily="34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как повышается мотивация образовательной деятельности  воспитанников дошкольного учреждения</a:t>
            </a:r>
          </a:p>
          <a:p>
            <a:pPr>
              <a:lnSpc>
                <a:spcPct val="90000"/>
              </a:lnSpc>
              <a:buClr>
                <a:srgbClr val="6666FF"/>
              </a:buClr>
              <a:buFont typeface="Arial" pitchFamily="34" charset="0"/>
              <a:buChar char="•"/>
            </a:pPr>
            <a:endParaRPr lang="ru-RU" altLang="ru-RU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51520" y="260648"/>
            <a:ext cx="8568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CC0000"/>
                </a:solidFill>
                <a:latin typeface="+mj-lt"/>
                <a:cs typeface="Times New Roman" pitchFamily="18" charset="0"/>
              </a:rPr>
              <a:t>ООП ДО </a:t>
            </a:r>
            <a:r>
              <a:rPr lang="ru-RU" altLang="ru-RU" sz="2800" b="1" dirty="0">
                <a:solidFill>
                  <a:srgbClr val="CC0000"/>
                </a:solidFill>
                <a:latin typeface="+mj-lt"/>
                <a:cs typeface="Times New Roman" pitchFamily="18" charset="0"/>
              </a:rPr>
              <a:t>должна показать:</a:t>
            </a:r>
            <a:endParaRPr lang="ru-RU" altLang="ru-RU" sz="2800" dirty="0">
              <a:latin typeface="+mj-lt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E0E58-24A1-4E9A-B770-19C9CE7033E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4581128"/>
            <a:ext cx="8737165" cy="1091520"/>
          </a:xfrm>
          <a:prstGeom prst="roundRect">
            <a:avLst/>
          </a:prstGeom>
          <a:solidFill>
            <a:srgbClr val="CCFFFF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Г</a:t>
            </a:r>
            <a:r>
              <a:rPr lang="ru-RU" sz="2400" b="1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руппы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в одной Организации могут </a:t>
            </a:r>
            <a:r>
              <a:rPr lang="ru-RU" sz="2400" b="1" i="1" dirty="0">
                <a:solidFill>
                  <a:srgbClr val="C00000"/>
                </a:solidFill>
                <a:cs typeface="Times New Roman" pitchFamily="18" charset="0"/>
              </a:rPr>
              <a:t>действовать на основе различных Программ</a:t>
            </a: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4000496" y="6198661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2.5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5685" y="548680"/>
            <a:ext cx="8593149" cy="34163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Организация может </a:t>
            </a:r>
            <a:r>
              <a:rPr lang="ru-RU" sz="2400" b="1" i="1" dirty="0">
                <a:solidFill>
                  <a:srgbClr val="C00000"/>
                </a:solidFill>
                <a:cs typeface="Times New Roman" pitchFamily="18" charset="0"/>
              </a:rPr>
              <a:t>разрабатывать и реализовывать различные Программы для дошкольных образовательных групп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с разной продолжительностью пребывания детей в течение суток, в том числе групп кратковременного пребывания детей, полного и продлённого дня, и для групп детей разного возраста от двух месяцев до восьми лет, в том числе разновозрастных групп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630932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6587181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76600" y="5157788"/>
            <a:ext cx="5543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r" eaLnBrk="0" hangingPunct="0"/>
            <a:r>
              <a:rPr lang="ru-RU" sz="1800" b="1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9144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20"/>
          <p:cNvSpPr>
            <a:spLocks noChangeArrowheads="1"/>
          </p:cNvSpPr>
          <p:nvPr/>
        </p:nvSpPr>
        <p:spPr bwMode="auto">
          <a:xfrm>
            <a:off x="642910" y="357173"/>
            <a:ext cx="7715250" cy="10715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Образовательная программа</a:t>
            </a:r>
            <a:endParaRPr lang="ru-RU" sz="2800" b="1" dirty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642910" y="357166"/>
            <a:ext cx="7715250" cy="10715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Основная образовательная программа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</a:rPr>
              <a:t>дошкольного образования</a:t>
            </a:r>
            <a:endParaRPr lang="ru-RU" sz="2800" b="1" dirty="0" smtClean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3357554" y="5643578"/>
            <a:ext cx="5357850" cy="92869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2.9, 2.10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714488"/>
            <a:ext cx="3857652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+mn-lt"/>
                <a:cs typeface="+mn-cs"/>
              </a:rPr>
              <a:t>Обязательная часть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1714488"/>
            <a:ext cx="3888432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+mn-lt"/>
                <a:cs typeface="+mn-cs"/>
              </a:rPr>
              <a:t>Часть, формируемая участниками образовательных отношений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4149080"/>
            <a:ext cx="3744416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+mn-lt"/>
                <a:cs typeface="+mn-cs"/>
              </a:rPr>
              <a:t>Комплексная программа = Примерная ООП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8024" y="4221088"/>
            <a:ext cx="3816424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+mn-lt"/>
                <a:cs typeface="+mn-cs"/>
              </a:rPr>
              <a:t>Парциальные программы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123728" y="3429000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88224" y="3429000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43808" y="6309320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17</a:t>
            </a: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1259632" y="285728"/>
            <a:ext cx="7490070" cy="642942"/>
          </a:xfrm>
          <a:custGeom>
            <a:avLst/>
            <a:gdLst>
              <a:gd name="connsiteX0" fmla="*/ 0 w 6504384"/>
              <a:gd name="connsiteY0" fmla="*/ 0 h 1036915"/>
              <a:gd name="connsiteX1" fmla="*/ 6504384 w 6504384"/>
              <a:gd name="connsiteY1" fmla="*/ 0 h 1036915"/>
              <a:gd name="connsiteX2" fmla="*/ 6504384 w 6504384"/>
              <a:gd name="connsiteY2" fmla="*/ 1036915 h 1036915"/>
              <a:gd name="connsiteX3" fmla="*/ 0 w 6504384"/>
              <a:gd name="connsiteY3" fmla="*/ 1036915 h 1036915"/>
              <a:gd name="connsiteX4" fmla="*/ 0 w 6504384"/>
              <a:gd name="connsiteY4" fmla="*/ 0 h 10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4384" h="1036915">
                <a:moveTo>
                  <a:pt x="0" y="0"/>
                </a:moveTo>
                <a:lnTo>
                  <a:pt x="6504384" y="0"/>
                </a:lnTo>
                <a:lnTo>
                  <a:pt x="6504384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  <a:bevelB w="88900" h="121750" prst="angle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02870" tIns="102870" rIns="102870" bIns="102870" spcCol="1270" anchor="ctr"/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О П   Д 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8888" y="1214438"/>
            <a:ext cx="7489825" cy="165576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9" name="Полилиния 8"/>
          <p:cNvSpPr/>
          <p:nvPr/>
        </p:nvSpPr>
        <p:spPr>
          <a:xfrm>
            <a:off x="1331640" y="1285860"/>
            <a:ext cx="4536504" cy="1465086"/>
          </a:xfrm>
          <a:custGeom>
            <a:avLst/>
            <a:gdLst>
              <a:gd name="connsiteX0" fmla="*/ 0 w 5147497"/>
              <a:gd name="connsiteY0" fmla="*/ 0 h 2177521"/>
              <a:gd name="connsiteX1" fmla="*/ 5147497 w 5147497"/>
              <a:gd name="connsiteY1" fmla="*/ 0 h 2177521"/>
              <a:gd name="connsiteX2" fmla="*/ 5147497 w 5147497"/>
              <a:gd name="connsiteY2" fmla="*/ 2177521 h 2177521"/>
              <a:gd name="connsiteX3" fmla="*/ 0 w 5147497"/>
              <a:gd name="connsiteY3" fmla="*/ 2177521 h 2177521"/>
              <a:gd name="connsiteX4" fmla="*/ 0 w 5147497"/>
              <a:gd name="connsiteY4" fmla="*/ 0 h 21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7497" h="2177521">
                <a:moveTo>
                  <a:pt x="0" y="0"/>
                </a:moveTo>
                <a:lnTo>
                  <a:pt x="5147497" y="0"/>
                </a:lnTo>
                <a:lnTo>
                  <a:pt x="5147497" y="2177521"/>
                </a:lnTo>
                <a:lnTo>
                  <a:pt x="0" y="2177521"/>
                </a:lnTo>
                <a:lnTo>
                  <a:pt x="0" y="0"/>
                </a:lnTo>
                <a:close/>
              </a:path>
            </a:pathLst>
          </a:custGeom>
          <a:solidFill>
            <a:srgbClr val="FB376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00" tIns="152400" rIns="152400" bIns="152400" spcCol="1270" anchor="ctr"/>
          <a:lstStyle/>
          <a:p>
            <a:pPr algn="ctr" defTabSz="17780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не менее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60%)</a:t>
            </a:r>
          </a:p>
        </p:txBody>
      </p:sp>
      <p:sp>
        <p:nvSpPr>
          <p:cNvPr id="16" name="Полилиния 14"/>
          <p:cNvSpPr/>
          <p:nvPr/>
        </p:nvSpPr>
        <p:spPr>
          <a:xfrm>
            <a:off x="5940152" y="1285860"/>
            <a:ext cx="2736304" cy="1465086"/>
          </a:xfrm>
          <a:custGeom>
            <a:avLst/>
            <a:gdLst>
              <a:gd name="connsiteX0" fmla="*/ 0 w 1356107"/>
              <a:gd name="connsiteY0" fmla="*/ 0 h 2177521"/>
              <a:gd name="connsiteX1" fmla="*/ 1356107 w 1356107"/>
              <a:gd name="connsiteY1" fmla="*/ 0 h 2177521"/>
              <a:gd name="connsiteX2" fmla="*/ 1356107 w 1356107"/>
              <a:gd name="connsiteY2" fmla="*/ 2177521 h 2177521"/>
              <a:gd name="connsiteX3" fmla="*/ 0 w 1356107"/>
              <a:gd name="connsiteY3" fmla="*/ 2177521 h 2177521"/>
              <a:gd name="connsiteX4" fmla="*/ 0 w 1356107"/>
              <a:gd name="connsiteY4" fmla="*/ 0 h 21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107" h="2177521">
                <a:moveTo>
                  <a:pt x="0" y="0"/>
                </a:moveTo>
                <a:lnTo>
                  <a:pt x="1356107" y="0"/>
                </a:lnTo>
                <a:lnTo>
                  <a:pt x="1356107" y="2177521"/>
                </a:lnTo>
                <a:lnTo>
                  <a:pt x="0" y="21775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00" tIns="152400" rIns="152400" bIns="1524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(не более 40%)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5720" y="1571612"/>
            <a:ext cx="1785950" cy="928694"/>
          </a:xfrm>
          <a:prstGeom prst="homePlate">
            <a:avLst/>
          </a:prstGeom>
          <a:solidFill>
            <a:srgbClr val="FFFF00">
              <a:alpha val="94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ФГОС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(п. 2.10)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28688" y="5433160"/>
            <a:ext cx="3357562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7780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Обязательная часть</a:t>
            </a:r>
            <a:endParaRPr lang="en-US" sz="2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29050" y="5072063"/>
            <a:ext cx="4600575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Часть, формируемая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участниками</a:t>
            </a:r>
            <a:endParaRPr 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образовательных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отношений</a:t>
            </a:r>
          </a:p>
        </p:txBody>
      </p:sp>
      <p:grpSp>
        <p:nvGrpSpPr>
          <p:cNvPr id="2" name="Группа 40"/>
          <p:cNvGrpSpPr>
            <a:grpSpLocks/>
          </p:cNvGrpSpPr>
          <p:nvPr/>
        </p:nvGrpSpPr>
        <p:grpSpPr bwMode="auto">
          <a:xfrm>
            <a:off x="357158" y="3286125"/>
            <a:ext cx="8429684" cy="1655763"/>
            <a:chOff x="319282" y="3645024"/>
            <a:chExt cx="8429182" cy="1656184"/>
          </a:xfrm>
        </p:grpSpPr>
        <p:grpSp>
          <p:nvGrpSpPr>
            <p:cNvPr id="3" name="Группа 31"/>
            <p:cNvGrpSpPr>
              <a:grpSpLocks/>
            </p:cNvGrpSpPr>
            <p:nvPr/>
          </p:nvGrpSpPr>
          <p:grpSpPr bwMode="auto">
            <a:xfrm>
              <a:off x="1259632" y="3645024"/>
              <a:ext cx="7488832" cy="1656184"/>
              <a:chOff x="1259632" y="1988840"/>
              <a:chExt cx="7488832" cy="1872208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1259085" y="1988840"/>
                <a:ext cx="7489379" cy="18722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1331640" y="2060848"/>
                <a:ext cx="5904656" cy="1656184"/>
              </a:xfrm>
              <a:custGeom>
                <a:avLst/>
                <a:gdLst>
                  <a:gd name="connsiteX0" fmla="*/ 0 w 5147497"/>
                  <a:gd name="connsiteY0" fmla="*/ 0 h 2177521"/>
                  <a:gd name="connsiteX1" fmla="*/ 5147497 w 5147497"/>
                  <a:gd name="connsiteY1" fmla="*/ 0 h 2177521"/>
                  <a:gd name="connsiteX2" fmla="*/ 5147497 w 5147497"/>
                  <a:gd name="connsiteY2" fmla="*/ 2177521 h 2177521"/>
                  <a:gd name="connsiteX3" fmla="*/ 0 w 5147497"/>
                  <a:gd name="connsiteY3" fmla="*/ 2177521 h 2177521"/>
                  <a:gd name="connsiteX4" fmla="*/ 0 w 5147497"/>
                  <a:gd name="connsiteY4" fmla="*/ 0 h 217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7497" h="2177521">
                    <a:moveTo>
                      <a:pt x="0" y="0"/>
                    </a:moveTo>
                    <a:lnTo>
                      <a:pt x="5147497" y="0"/>
                    </a:lnTo>
                    <a:lnTo>
                      <a:pt x="5147497" y="2177521"/>
                    </a:lnTo>
                    <a:lnTo>
                      <a:pt x="0" y="21775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376F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52400" tIns="152400" rIns="152400" bIns="1524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ts val="0"/>
                  </a:spcAft>
                  <a:defRPr/>
                </a:pPr>
                <a:r>
                  <a:rPr lang="en-US" sz="2400" b="1" i="1" dirty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ru-RU" sz="2400" b="1" i="1" dirty="0">
                    <a:latin typeface="Arial" pitchFamily="34" charset="0"/>
                    <a:cs typeface="Arial" pitchFamily="34" charset="0"/>
                  </a:rPr>
                  <a:t>не менее</a:t>
                </a:r>
                <a:r>
                  <a:rPr lang="en-US" sz="2400" b="1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b="1" i="1" dirty="0">
                    <a:latin typeface="Arial" pitchFamily="34" charset="0"/>
                    <a:cs typeface="Arial" pitchFamily="34" charset="0"/>
                  </a:rPr>
                  <a:t>80%)</a:t>
                </a:r>
              </a:p>
            </p:txBody>
          </p:sp>
          <p:sp>
            <p:nvSpPr>
              <p:cNvPr id="35" name="Полилиния 14"/>
              <p:cNvSpPr/>
              <p:nvPr/>
            </p:nvSpPr>
            <p:spPr>
              <a:xfrm>
                <a:off x="7308304" y="2060848"/>
                <a:ext cx="1368152" cy="1656184"/>
              </a:xfrm>
              <a:custGeom>
                <a:avLst/>
                <a:gdLst>
                  <a:gd name="connsiteX0" fmla="*/ 0 w 1356107"/>
                  <a:gd name="connsiteY0" fmla="*/ 0 h 2177521"/>
                  <a:gd name="connsiteX1" fmla="*/ 1356107 w 1356107"/>
                  <a:gd name="connsiteY1" fmla="*/ 0 h 2177521"/>
                  <a:gd name="connsiteX2" fmla="*/ 1356107 w 1356107"/>
                  <a:gd name="connsiteY2" fmla="*/ 2177521 h 2177521"/>
                  <a:gd name="connsiteX3" fmla="*/ 0 w 1356107"/>
                  <a:gd name="connsiteY3" fmla="*/ 2177521 h 2177521"/>
                  <a:gd name="connsiteX4" fmla="*/ 0 w 1356107"/>
                  <a:gd name="connsiteY4" fmla="*/ 0 h 217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6107" h="2177521">
                    <a:moveTo>
                      <a:pt x="0" y="0"/>
                    </a:moveTo>
                    <a:lnTo>
                      <a:pt x="1356107" y="0"/>
                    </a:lnTo>
                    <a:lnTo>
                      <a:pt x="1356107" y="2177521"/>
                    </a:lnTo>
                    <a:lnTo>
                      <a:pt x="0" y="21775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52400" tIns="152400" rIns="152400" bIns="1524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400" b="1" i="1" dirty="0">
                    <a:latin typeface="Arial" pitchFamily="34" charset="0"/>
                    <a:cs typeface="Arial" pitchFamily="34" charset="0"/>
                  </a:rPr>
                  <a:t>(не более 20%)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319282" y="4292889"/>
              <a:ext cx="1785844" cy="504953"/>
            </a:xfrm>
            <a:prstGeom prst="homePlate">
              <a:avLst/>
            </a:prstGeom>
            <a:solidFill>
              <a:srgbClr val="FFFF00">
                <a:alpha val="94000"/>
              </a:srgb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no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ФГТ</a:t>
              </a:r>
            </a:p>
          </p:txBody>
        </p:sp>
      </p:grpSp>
      <p:sp>
        <p:nvSpPr>
          <p:cNvPr id="31" name="Полилиния 30"/>
          <p:cNvSpPr/>
          <p:nvPr/>
        </p:nvSpPr>
        <p:spPr>
          <a:xfrm>
            <a:off x="353738" y="5472926"/>
            <a:ext cx="432048" cy="384966"/>
          </a:xfrm>
          <a:custGeom>
            <a:avLst/>
            <a:gdLst>
              <a:gd name="connsiteX0" fmla="*/ 0 w 5147497"/>
              <a:gd name="connsiteY0" fmla="*/ 0 h 2177521"/>
              <a:gd name="connsiteX1" fmla="*/ 5147497 w 5147497"/>
              <a:gd name="connsiteY1" fmla="*/ 0 h 2177521"/>
              <a:gd name="connsiteX2" fmla="*/ 5147497 w 5147497"/>
              <a:gd name="connsiteY2" fmla="*/ 2177521 h 2177521"/>
              <a:gd name="connsiteX3" fmla="*/ 0 w 5147497"/>
              <a:gd name="connsiteY3" fmla="*/ 2177521 h 2177521"/>
              <a:gd name="connsiteX4" fmla="*/ 0 w 5147497"/>
              <a:gd name="connsiteY4" fmla="*/ 0 h 21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7497" h="2177521">
                <a:moveTo>
                  <a:pt x="0" y="0"/>
                </a:moveTo>
                <a:lnTo>
                  <a:pt x="5147497" y="0"/>
                </a:lnTo>
                <a:lnTo>
                  <a:pt x="5147497" y="2177521"/>
                </a:lnTo>
                <a:lnTo>
                  <a:pt x="0" y="2177521"/>
                </a:lnTo>
                <a:lnTo>
                  <a:pt x="0" y="0"/>
                </a:lnTo>
                <a:close/>
              </a:path>
            </a:pathLst>
          </a:custGeom>
          <a:solidFill>
            <a:srgbClr val="FB376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00" tIns="152400" rIns="152400" bIns="152400" spcCol="1270" anchor="ctr"/>
          <a:lstStyle/>
          <a:p>
            <a:pPr algn="ctr" defTabSz="1778000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олилиния 14"/>
          <p:cNvSpPr/>
          <p:nvPr/>
        </p:nvSpPr>
        <p:spPr>
          <a:xfrm>
            <a:off x="8501090" y="5214950"/>
            <a:ext cx="440432" cy="431973"/>
          </a:xfrm>
          <a:custGeom>
            <a:avLst/>
            <a:gdLst>
              <a:gd name="connsiteX0" fmla="*/ 0 w 1356107"/>
              <a:gd name="connsiteY0" fmla="*/ 0 h 2177521"/>
              <a:gd name="connsiteX1" fmla="*/ 1356107 w 1356107"/>
              <a:gd name="connsiteY1" fmla="*/ 0 h 2177521"/>
              <a:gd name="connsiteX2" fmla="*/ 1356107 w 1356107"/>
              <a:gd name="connsiteY2" fmla="*/ 2177521 h 2177521"/>
              <a:gd name="connsiteX3" fmla="*/ 0 w 1356107"/>
              <a:gd name="connsiteY3" fmla="*/ 2177521 h 2177521"/>
              <a:gd name="connsiteX4" fmla="*/ 0 w 1356107"/>
              <a:gd name="connsiteY4" fmla="*/ 0 h 21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107" h="2177521">
                <a:moveTo>
                  <a:pt x="0" y="0"/>
                </a:moveTo>
                <a:lnTo>
                  <a:pt x="1356107" y="0"/>
                </a:lnTo>
                <a:lnTo>
                  <a:pt x="1356107" y="2177521"/>
                </a:lnTo>
                <a:lnTo>
                  <a:pt x="0" y="21775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00" tIns="152400" rIns="152400" bIns="1524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630932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18</a:t>
            </a: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3AC0-CCF9-4BFC-A34D-8BEDCDA86EA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142852"/>
            <a:ext cx="8393112" cy="79690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C00000"/>
                </a:solidFill>
              </a:rPr>
              <a:t>Обязательная часть ООП ДО</a:t>
            </a:r>
            <a:endParaRPr lang="ru-RU" alt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2357430"/>
            <a:ext cx="8229600" cy="29813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предполагает  комплексность подхода, обеспечивая развитие детей во всех пяти взаимодополняющих образовательных областях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3635896" y="5929330"/>
            <a:ext cx="51509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п. 2.6,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2.9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4"/>
          <p:cNvSpPr>
            <a:spLocks noGrp="1"/>
          </p:cNvSpPr>
          <p:nvPr>
            <p:ph idx="4294967295"/>
          </p:nvPr>
        </p:nvSpPr>
        <p:spPr>
          <a:xfrm>
            <a:off x="214282" y="915112"/>
            <a:ext cx="8785225" cy="4942780"/>
          </a:xfrm>
        </p:spPr>
        <p:txBody>
          <a:bodyPr>
            <a:normAutofit/>
          </a:bodyPr>
          <a:lstStyle/>
          <a:p>
            <a:pPr marL="72000" indent="0" eaLnBrk="1" hangingPunct="1"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	</a:t>
            </a:r>
          </a:p>
          <a:p>
            <a:pPr marL="72000" indent="0" eaLnBrk="1" hangingPunct="1"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	разрабатывается и  утверждается</a:t>
            </a:r>
            <a:r>
              <a:rPr lang="en-US" altLang="ru-RU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	организацией</a:t>
            </a:r>
            <a:r>
              <a:rPr lang="ru-RU" altLang="ru-RU" sz="2800" b="1" dirty="0" smtClean="0">
                <a:solidFill>
                  <a:srgbClr val="FF3399"/>
                </a:solidFill>
                <a:latin typeface="+mj-lt"/>
              </a:rPr>
              <a:t> </a:t>
            </a:r>
            <a:r>
              <a:rPr lang="ru-RU" altLang="ru-RU" sz="28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самостоятельно</a:t>
            </a:r>
            <a:r>
              <a:rPr lang="ru-RU" altLang="ru-RU" sz="2800" b="1" i="1" dirty="0" smtClean="0">
                <a:solidFill>
                  <a:srgbClr val="FF3399"/>
                </a:solidFill>
                <a:latin typeface="+mj-lt"/>
              </a:rPr>
              <a:t> </a:t>
            </a:r>
          </a:p>
          <a:p>
            <a:pPr marL="72000" indent="0" eaLnBrk="1" hangingPunct="1">
              <a:buFontTx/>
              <a:buNone/>
            </a:pPr>
            <a:endParaRPr lang="ru-RU" altLang="ru-RU" sz="1000" b="1" i="1" dirty="0" smtClean="0">
              <a:solidFill>
                <a:srgbClr val="002060"/>
              </a:solidFill>
              <a:latin typeface="+mj-lt"/>
            </a:endParaRPr>
          </a:p>
          <a:p>
            <a:pPr marL="72000" lvl="1" indent="-90488" eaLnBrk="1" hangingPunct="1">
              <a:buFont typeface="Arial" pitchFamily="34" charset="0"/>
              <a:buChar char="•"/>
            </a:pPr>
            <a:r>
              <a:rPr lang="en-US" altLang="ru-RU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 соответствии </a:t>
            </a:r>
            <a:r>
              <a:rPr lang="ru-RU" altLang="ru-RU" sz="2800" b="1" i="1" dirty="0" smtClean="0">
                <a:solidFill>
                  <a:srgbClr val="A50021"/>
                </a:solidFill>
                <a:latin typeface="+mj-lt"/>
                <a:cs typeface="Times New Roman" pitchFamily="18" charset="0"/>
              </a:rPr>
              <a:t>с федеральным государственным образовательным стандартом дошкольного образования</a:t>
            </a:r>
            <a:endParaRPr lang="ru-RU" altLang="ru-RU" sz="2800" b="1" dirty="0" smtClean="0">
              <a:solidFill>
                <a:srgbClr val="A50021"/>
              </a:solidFill>
              <a:latin typeface="+mj-lt"/>
              <a:cs typeface="Times New Roman" pitchFamily="18" charset="0"/>
            </a:endParaRPr>
          </a:p>
          <a:p>
            <a:pPr marL="72000" lvl="1" indent="-90488" eaLnBrk="1" hangingPunct="1">
              <a:buFont typeface="Arial" pitchFamily="34" charset="0"/>
              <a:buChar char="•"/>
            </a:pPr>
            <a:r>
              <a:rPr lang="en-US" altLang="ru-RU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 учетом соответствующей </a:t>
            </a:r>
            <a:r>
              <a:rPr lang="ru-RU" altLang="ru-RU" sz="2800" b="1" i="1" dirty="0" smtClean="0">
                <a:solidFill>
                  <a:srgbClr val="A50021"/>
                </a:solidFill>
                <a:latin typeface="+mj-lt"/>
                <a:cs typeface="Times New Roman" pitchFamily="18" charset="0"/>
              </a:rPr>
              <a:t>примерной основной образовательной программы дошкольного образования</a:t>
            </a:r>
          </a:p>
          <a:p>
            <a:pPr marL="72000" lvl="1" indent="0" eaLnBrk="1" hangingPunct="1">
              <a:buNone/>
            </a:pPr>
            <a:endParaRPr lang="ru-RU" altLang="ru-RU" sz="2800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72000" lvl="1" indent="-366713" eaLnBrk="1" hangingPunct="1">
              <a:buNone/>
            </a:pPr>
            <a:endParaRPr lang="ru-RU" altLang="ru-RU" sz="2800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6072198" y="5429264"/>
            <a:ext cx="2357454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2.5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971600" y="5500702"/>
            <a:ext cx="3143272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№ 273-ФЗ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с</a:t>
            </a: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т. 12, ч. 6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642910" y="285728"/>
            <a:ext cx="7715250" cy="10715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Основная образовательная программа 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дошкольного образования</a:t>
            </a:r>
            <a:endParaRPr lang="ru-RU" sz="2800" b="1" dirty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42844" y="142875"/>
            <a:ext cx="3786214" cy="1714500"/>
          </a:xfr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b="1" u="sng" dirty="0" smtClean="0">
                <a:effectLst/>
                <a:latin typeface="Arial" pitchFamily="34" charset="0"/>
                <a:cs typeface="Arial" pitchFamily="34" charset="0"/>
              </a:rPr>
              <a:t>ФГТ к структуре          ООП ДО (п.2.3)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0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b="1" dirty="0" smtClean="0">
                <a:effectLst/>
                <a:latin typeface="Arial" pitchFamily="34" charset="0"/>
                <a:cs typeface="Arial" pitchFamily="34" charset="0"/>
              </a:rPr>
              <a:t>Основные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b="1" dirty="0" smtClean="0">
                <a:effectLst/>
                <a:latin typeface="Arial" pitchFamily="34" charset="0"/>
                <a:cs typeface="Arial" pitchFamily="34" charset="0"/>
              </a:rPr>
              <a:t>направления развития</a:t>
            </a:r>
            <a:endParaRPr lang="ru-RU" sz="2400" b="1" dirty="0"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4294967295"/>
          </p:nvPr>
        </p:nvGraphicFramePr>
        <p:xfrm>
          <a:off x="214282" y="2000250"/>
          <a:ext cx="3684588" cy="4579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10"/>
          <p:cNvGraphicFramePr>
            <a:graphicFrameLocks/>
          </p:cNvGraphicFramePr>
          <p:nvPr/>
        </p:nvGraphicFramePr>
        <p:xfrm>
          <a:off x="4643438" y="2071678"/>
          <a:ext cx="4286280" cy="4579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Текст 2"/>
          <p:cNvSpPr txBox="1">
            <a:spLocks/>
          </p:cNvSpPr>
          <p:nvPr/>
        </p:nvSpPr>
        <p:spPr bwMode="auto">
          <a:xfrm>
            <a:off x="4572000" y="142852"/>
            <a:ext cx="4470400" cy="17859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1" u="sng" kern="0" dirty="0">
                <a:effectLst/>
                <a:latin typeface="Arial" pitchFamily="34" charset="0"/>
                <a:cs typeface="Arial" pitchFamily="34" charset="0"/>
              </a:rPr>
              <a:t>ФГОС (п.2.6)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500" b="1" u="sng" kern="0" dirty="0">
              <a:effectLst/>
              <a:latin typeface="Arial" pitchFamily="34" charset="0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1" kern="0" dirty="0">
                <a:effectLst/>
                <a:latin typeface="Arial" pitchFamily="34" charset="0"/>
                <a:cs typeface="Arial" pitchFamily="34" charset="0"/>
              </a:rPr>
              <a:t>Направления развития и образования </a:t>
            </a:r>
            <a:r>
              <a:rPr lang="ru-RU" sz="2200" b="1" kern="0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(образовательные области)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4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1844824"/>
            <a:ext cx="571504" cy="4500594"/>
          </a:xfrm>
          <a:prstGeom prst="rect">
            <a:avLst/>
          </a:prstGeom>
          <a:solidFill>
            <a:srgbClr val="D6E9EA">
              <a:alpha val="72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wordArtVert" wrap="none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ЛИЧНОСТНОЕ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6309320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20</a:t>
            </a: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47222 -0.004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21</a:t>
            </a:fld>
            <a:endParaRPr lang="ru-RU"/>
          </a:p>
        </p:txBody>
      </p:sp>
      <p:grpSp>
        <p:nvGrpSpPr>
          <p:cNvPr id="5" name="Группа 22"/>
          <p:cNvGrpSpPr/>
          <p:nvPr/>
        </p:nvGrpSpPr>
        <p:grpSpPr>
          <a:xfrm>
            <a:off x="395536" y="476672"/>
            <a:ext cx="8496956" cy="5832648"/>
            <a:chOff x="395536" y="1285860"/>
            <a:chExt cx="8496956" cy="583264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71472" y="1285860"/>
              <a:ext cx="8229600" cy="21088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395536" y="3062120"/>
              <a:ext cx="2415085" cy="4056388"/>
            </a:xfrm>
            <a:custGeom>
              <a:avLst/>
              <a:gdLst>
                <a:gd name="connsiteX0" fmla="*/ 253584 w 2415084"/>
                <a:gd name="connsiteY0" fmla="*/ 0 h 3037851"/>
                <a:gd name="connsiteX1" fmla="*/ 2161500 w 2415084"/>
                <a:gd name="connsiteY1" fmla="*/ 0 h 3037851"/>
                <a:gd name="connsiteX2" fmla="*/ 2340811 w 2415084"/>
                <a:gd name="connsiteY2" fmla="*/ 74273 h 3037851"/>
                <a:gd name="connsiteX3" fmla="*/ 2415084 w 2415084"/>
                <a:gd name="connsiteY3" fmla="*/ 253584 h 3037851"/>
                <a:gd name="connsiteX4" fmla="*/ 2415084 w 2415084"/>
                <a:gd name="connsiteY4" fmla="*/ 3037851 h 3037851"/>
                <a:gd name="connsiteX5" fmla="*/ 2415084 w 2415084"/>
                <a:gd name="connsiteY5" fmla="*/ 3037851 h 3037851"/>
                <a:gd name="connsiteX6" fmla="*/ 2415084 w 2415084"/>
                <a:gd name="connsiteY6" fmla="*/ 3037851 h 3037851"/>
                <a:gd name="connsiteX7" fmla="*/ 0 w 2415084"/>
                <a:gd name="connsiteY7" fmla="*/ 3037851 h 3037851"/>
                <a:gd name="connsiteX8" fmla="*/ 0 w 2415084"/>
                <a:gd name="connsiteY8" fmla="*/ 3037851 h 3037851"/>
                <a:gd name="connsiteX9" fmla="*/ 0 w 2415084"/>
                <a:gd name="connsiteY9" fmla="*/ 3037851 h 3037851"/>
                <a:gd name="connsiteX10" fmla="*/ 0 w 2415084"/>
                <a:gd name="connsiteY10" fmla="*/ 253584 h 3037851"/>
                <a:gd name="connsiteX11" fmla="*/ 74273 w 2415084"/>
                <a:gd name="connsiteY11" fmla="*/ 74273 h 3037851"/>
                <a:gd name="connsiteX12" fmla="*/ 253584 w 2415084"/>
                <a:gd name="connsiteY12" fmla="*/ 0 h 303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5084" h="3037851">
                  <a:moveTo>
                    <a:pt x="2161500" y="3037851"/>
                  </a:moveTo>
                  <a:lnTo>
                    <a:pt x="253584" y="3037851"/>
                  </a:lnTo>
                  <a:cubicBezTo>
                    <a:pt x="186329" y="3037851"/>
                    <a:pt x="121829" y="3011134"/>
                    <a:pt x="74273" y="2963578"/>
                  </a:cubicBezTo>
                  <a:cubicBezTo>
                    <a:pt x="26717" y="2916022"/>
                    <a:pt x="0" y="2851522"/>
                    <a:pt x="0" y="27842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15084" y="0"/>
                  </a:lnTo>
                  <a:lnTo>
                    <a:pt x="2415084" y="0"/>
                  </a:lnTo>
                  <a:lnTo>
                    <a:pt x="2415084" y="0"/>
                  </a:lnTo>
                  <a:lnTo>
                    <a:pt x="2415084" y="2784267"/>
                  </a:lnTo>
                  <a:cubicBezTo>
                    <a:pt x="2415084" y="2851522"/>
                    <a:pt x="2388367" y="2916022"/>
                    <a:pt x="2340811" y="2963578"/>
                  </a:cubicBezTo>
                  <a:cubicBezTo>
                    <a:pt x="2293255" y="3011134"/>
                    <a:pt x="2228755" y="3037851"/>
                    <a:pt x="2161500" y="303785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729" tIns="92456" rIns="166728" bIns="166728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b="1" kern="1200" dirty="0" smtClean="0">
                <a:latin typeface="Calibri" pitchFamily="34" charset="0"/>
              </a:endParaRP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*Непосредственное эмоциональное общение</a:t>
              </a:r>
              <a:b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со взрослым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* Манипулирование с предметами и познавательно-исследовательские действия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* Восприятие музыки, детских песен и стихов</a:t>
              </a: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*Двигательная активность</a:t>
              </a:r>
              <a:b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и тактильно-двигательные игры</a:t>
              </a:r>
              <a:endParaRPr lang="ru-RU" sz="1600" b="1" kern="12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059832" y="3062120"/>
              <a:ext cx="3096344" cy="3960440"/>
            </a:xfrm>
            <a:custGeom>
              <a:avLst/>
              <a:gdLst>
                <a:gd name="connsiteX0" fmla="*/ 253584 w 2415084"/>
                <a:gd name="connsiteY0" fmla="*/ 0 h 3037851"/>
                <a:gd name="connsiteX1" fmla="*/ 2161500 w 2415084"/>
                <a:gd name="connsiteY1" fmla="*/ 0 h 3037851"/>
                <a:gd name="connsiteX2" fmla="*/ 2340811 w 2415084"/>
                <a:gd name="connsiteY2" fmla="*/ 74273 h 3037851"/>
                <a:gd name="connsiteX3" fmla="*/ 2415084 w 2415084"/>
                <a:gd name="connsiteY3" fmla="*/ 253584 h 3037851"/>
                <a:gd name="connsiteX4" fmla="*/ 2415084 w 2415084"/>
                <a:gd name="connsiteY4" fmla="*/ 3037851 h 3037851"/>
                <a:gd name="connsiteX5" fmla="*/ 2415084 w 2415084"/>
                <a:gd name="connsiteY5" fmla="*/ 3037851 h 3037851"/>
                <a:gd name="connsiteX6" fmla="*/ 2415084 w 2415084"/>
                <a:gd name="connsiteY6" fmla="*/ 3037851 h 3037851"/>
                <a:gd name="connsiteX7" fmla="*/ 0 w 2415084"/>
                <a:gd name="connsiteY7" fmla="*/ 3037851 h 3037851"/>
                <a:gd name="connsiteX8" fmla="*/ 0 w 2415084"/>
                <a:gd name="connsiteY8" fmla="*/ 3037851 h 3037851"/>
                <a:gd name="connsiteX9" fmla="*/ 0 w 2415084"/>
                <a:gd name="connsiteY9" fmla="*/ 3037851 h 3037851"/>
                <a:gd name="connsiteX10" fmla="*/ 0 w 2415084"/>
                <a:gd name="connsiteY10" fmla="*/ 253584 h 3037851"/>
                <a:gd name="connsiteX11" fmla="*/ 74273 w 2415084"/>
                <a:gd name="connsiteY11" fmla="*/ 74273 h 3037851"/>
                <a:gd name="connsiteX12" fmla="*/ 253584 w 2415084"/>
                <a:gd name="connsiteY12" fmla="*/ 0 h 303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5084" h="3037851">
                  <a:moveTo>
                    <a:pt x="2161500" y="3037851"/>
                  </a:moveTo>
                  <a:lnTo>
                    <a:pt x="253584" y="3037851"/>
                  </a:lnTo>
                  <a:cubicBezTo>
                    <a:pt x="186329" y="3037851"/>
                    <a:pt x="121829" y="3011134"/>
                    <a:pt x="74273" y="2963578"/>
                  </a:cubicBezTo>
                  <a:cubicBezTo>
                    <a:pt x="26717" y="2916022"/>
                    <a:pt x="0" y="2851522"/>
                    <a:pt x="0" y="27842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15084" y="0"/>
                  </a:lnTo>
                  <a:lnTo>
                    <a:pt x="2415084" y="0"/>
                  </a:lnTo>
                  <a:lnTo>
                    <a:pt x="2415084" y="0"/>
                  </a:lnTo>
                  <a:lnTo>
                    <a:pt x="2415084" y="2784267"/>
                  </a:lnTo>
                  <a:cubicBezTo>
                    <a:pt x="2415084" y="2851522"/>
                    <a:pt x="2388367" y="2916022"/>
                    <a:pt x="2340811" y="2963578"/>
                  </a:cubicBezTo>
                  <a:cubicBezTo>
                    <a:pt x="2293255" y="3011134"/>
                    <a:pt x="2228755" y="3037851"/>
                    <a:pt x="2161500" y="303785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280" tIns="64009" rIns="138280" bIns="138280" numCol="1" spcCol="1270" anchor="t" anchorCtr="0">
              <a:noAutofit/>
            </a:bodyPr>
            <a:lstStyle/>
            <a:p>
              <a:pPr lvl="0" algn="l"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*Предметная деятельность и игры с составными и динамическими игрушками</a:t>
              </a:r>
            </a:p>
            <a:p>
              <a:pPr lvl="0" algn="l"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*Экспериментирование</a:t>
              </a:r>
              <a:b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с материалами и веществами (песок, вода, тесто и пр.)</a:t>
              </a:r>
            </a:p>
            <a:p>
              <a:pPr lvl="0" algn="l"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*Общение с взрослым и совместные игры со сверстниками под руководством взрослого</a:t>
              </a:r>
            </a:p>
            <a:p>
              <a:pPr lvl="0" algn="l"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*Самообслуживание  и действия с бытовыми предметами-орудиями (ложка,  лопатка и пр.)</a:t>
              </a:r>
            </a:p>
            <a:p>
              <a:pPr lvl="0" algn="l"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*Восприятие смысла музыки, сказок, стихов, рассматривание картинок, двигательная активность</a:t>
              </a:r>
              <a:endParaRPr lang="ru-RU" sz="1600" b="1" kern="12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372200" y="3062120"/>
              <a:ext cx="2520292" cy="4056388"/>
            </a:xfrm>
            <a:custGeom>
              <a:avLst/>
              <a:gdLst>
                <a:gd name="connsiteX0" fmla="*/ 253584 w 2415084"/>
                <a:gd name="connsiteY0" fmla="*/ 0 h 3037851"/>
                <a:gd name="connsiteX1" fmla="*/ 2161500 w 2415084"/>
                <a:gd name="connsiteY1" fmla="*/ 0 h 3037851"/>
                <a:gd name="connsiteX2" fmla="*/ 2340811 w 2415084"/>
                <a:gd name="connsiteY2" fmla="*/ 74273 h 3037851"/>
                <a:gd name="connsiteX3" fmla="*/ 2415084 w 2415084"/>
                <a:gd name="connsiteY3" fmla="*/ 253584 h 3037851"/>
                <a:gd name="connsiteX4" fmla="*/ 2415084 w 2415084"/>
                <a:gd name="connsiteY4" fmla="*/ 3037851 h 3037851"/>
                <a:gd name="connsiteX5" fmla="*/ 2415084 w 2415084"/>
                <a:gd name="connsiteY5" fmla="*/ 3037851 h 3037851"/>
                <a:gd name="connsiteX6" fmla="*/ 2415084 w 2415084"/>
                <a:gd name="connsiteY6" fmla="*/ 3037851 h 3037851"/>
                <a:gd name="connsiteX7" fmla="*/ 0 w 2415084"/>
                <a:gd name="connsiteY7" fmla="*/ 3037851 h 3037851"/>
                <a:gd name="connsiteX8" fmla="*/ 0 w 2415084"/>
                <a:gd name="connsiteY8" fmla="*/ 3037851 h 3037851"/>
                <a:gd name="connsiteX9" fmla="*/ 0 w 2415084"/>
                <a:gd name="connsiteY9" fmla="*/ 3037851 h 3037851"/>
                <a:gd name="connsiteX10" fmla="*/ 0 w 2415084"/>
                <a:gd name="connsiteY10" fmla="*/ 253584 h 3037851"/>
                <a:gd name="connsiteX11" fmla="*/ 74273 w 2415084"/>
                <a:gd name="connsiteY11" fmla="*/ 74273 h 3037851"/>
                <a:gd name="connsiteX12" fmla="*/ 253584 w 2415084"/>
                <a:gd name="connsiteY12" fmla="*/ 0 h 303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5084" h="3037851">
                  <a:moveTo>
                    <a:pt x="2161500" y="3037851"/>
                  </a:moveTo>
                  <a:lnTo>
                    <a:pt x="253584" y="3037851"/>
                  </a:lnTo>
                  <a:cubicBezTo>
                    <a:pt x="186329" y="3037851"/>
                    <a:pt x="121829" y="3011134"/>
                    <a:pt x="74273" y="2963578"/>
                  </a:cubicBezTo>
                  <a:cubicBezTo>
                    <a:pt x="26717" y="2916022"/>
                    <a:pt x="0" y="2851522"/>
                    <a:pt x="0" y="27842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15084" y="0"/>
                  </a:lnTo>
                  <a:lnTo>
                    <a:pt x="2415084" y="0"/>
                  </a:lnTo>
                  <a:lnTo>
                    <a:pt x="2415084" y="0"/>
                  </a:lnTo>
                  <a:lnTo>
                    <a:pt x="2415084" y="2784267"/>
                  </a:lnTo>
                  <a:cubicBezTo>
                    <a:pt x="2415084" y="2851522"/>
                    <a:pt x="2388367" y="2916022"/>
                    <a:pt x="2340811" y="2963578"/>
                  </a:cubicBezTo>
                  <a:cubicBezTo>
                    <a:pt x="2293255" y="3011134"/>
                    <a:pt x="2228755" y="3037851"/>
                    <a:pt x="2161500" y="303785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280" tIns="64008" rIns="138281" bIns="138280" numCol="1" spcCol="1270" anchor="t" anchorCtr="0">
              <a:noAutofit/>
            </a:bodyPr>
            <a:lstStyle/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*Игровая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*Коммуникативная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*Познавательно-исследовательская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*Восприятие художественной литературы и фольклора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*Самообслуживание и элементарный бытовой труд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*Конструирование из разного материала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*Изобразительная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*Музыкальная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*Д</a:t>
              </a:r>
              <a: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вигательная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772816"/>
            <a:ext cx="2304256" cy="64698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Младенческий возраст (2 мес. – 1 год)</a:t>
            </a:r>
            <a:endParaRPr 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1844824"/>
            <a:ext cx="2592288" cy="37457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Ранний возраст (1-3 года)</a:t>
            </a:r>
            <a:endParaRPr 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1628800"/>
            <a:ext cx="2304256" cy="64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Дошкольный возраст (3года – 8 лет)</a:t>
            </a:r>
            <a:endParaRPr 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9698" name="Picture 2" descr="http://im2-tub-ru.yandex.net/i?id=565625524-3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2162175" cy="14287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9700" name="Picture 4" descr="http://im0-tub-ru.yandex.net/i?id=619735781-2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88640"/>
            <a:ext cx="2232248" cy="16333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29702" name="Picture 6" descr="http://im5-tub-ru.yandex.net/i?id=184596750-3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88640"/>
            <a:ext cx="2143125" cy="1428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179512" y="6381328"/>
            <a:ext cx="3888432" cy="3349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2.7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23752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533400" y="230170"/>
            <a:ext cx="8077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ЭТАПЫ ДЕТСТВА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1268760"/>
          <a:ext cx="8763000" cy="3345537"/>
        </p:xfrm>
        <a:graphic>
          <a:graphicData uri="http://schemas.openxmlformats.org/drawingml/2006/table">
            <a:tbl>
              <a:tblPr firstRow="1" bandRow="1"/>
              <a:tblGrid>
                <a:gridCol w="2921000"/>
                <a:gridCol w="2921000"/>
                <a:gridCol w="2921000"/>
              </a:tblGrid>
              <a:tr h="539603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МЛАДЕНЧЕСКИЙ</a:t>
                      </a:r>
                      <a:endParaRPr lang="ru-RU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РАННИЙ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ДОШКОЛЬНЫЙ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19438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tint val="40000"/>
                      </a:srgbClr>
                    </a:solidFill>
                  </a:tcPr>
                </a:tc>
              </a:tr>
              <a:tr h="6115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2 мес. – 1 год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1 год – 3 года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3 года – 8 лет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6" descr="http://open.az/uploads/posts/2012-11/1354078618_1354063417_07_pod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9850" t="16917" r="7129" b="26691"/>
          <a:stretch>
            <a:fillRect/>
          </a:stretch>
        </p:blipFill>
        <p:spPr bwMode="auto">
          <a:xfrm>
            <a:off x="215202" y="1988840"/>
            <a:ext cx="28317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delogazeta.ru/up/article/2012/2012-11-28-razvfan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916832"/>
            <a:ext cx="2495352" cy="181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kasdien.lt/var/ezwebin_site/storage/images/pradzia/naujienos/technologijos/tyrimas-gimimo-menuo-lemia-ilgesni-gyvenima/1799204-1-lit-LT/Tyrimas-gimimo-menuo-lemia-ilgesni-gyvenim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916832"/>
            <a:ext cx="2591172" cy="190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3923928" y="5445224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2.7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6309320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22</a:t>
            </a: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3AC0-CCF9-4BFC-A34D-8BEDCDA86EA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1417646"/>
            <a:ext cx="8393112" cy="9397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C00000"/>
                </a:solidFill>
              </a:rPr>
              <a:t>Часть, формируемая участниками образовательных отношений</a:t>
            </a:r>
            <a:br>
              <a:rPr lang="ru-RU" altLang="ru-RU" sz="3600" b="1" dirty="0" smtClean="0">
                <a:solidFill>
                  <a:srgbClr val="C00000"/>
                </a:solidFill>
              </a:rPr>
            </a:br>
            <a:endParaRPr lang="ru-RU" alt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2233625"/>
            <a:ext cx="8229600" cy="298132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cs typeface="Times New Roman" pitchFamily="18" charset="0"/>
              </a:rPr>
              <a:t>должны быть представлены </a:t>
            </a:r>
            <a:r>
              <a:rPr lang="ru-RU" altLang="ru-RU" sz="2200" b="1" dirty="0" smtClean="0">
                <a:solidFill>
                  <a:srgbClr val="C00000"/>
                </a:solidFill>
                <a:cs typeface="Times New Roman" pitchFamily="18" charset="0"/>
              </a:rPr>
              <a:t>выбранные и/или разработанные самостоятельно </a:t>
            </a:r>
            <a:r>
              <a:rPr lang="ru-RU" altLang="ru-RU" sz="2200" b="1" dirty="0" smtClean="0">
                <a:solidFill>
                  <a:srgbClr val="002060"/>
                </a:solidFill>
                <a:cs typeface="Times New Roman" pitchFamily="18" charset="0"/>
              </a:rPr>
              <a:t>участниками образовательных отношений Программы, направленные на развитие детей  </a:t>
            </a:r>
            <a:r>
              <a:rPr lang="ru-RU" altLang="ru-RU" sz="2200" b="1" dirty="0" smtClean="0">
                <a:solidFill>
                  <a:srgbClr val="C00000"/>
                </a:solidFill>
                <a:cs typeface="Times New Roman" pitchFamily="18" charset="0"/>
              </a:rPr>
              <a:t>в одной или нескольких образовательных областях</a:t>
            </a:r>
            <a:r>
              <a:rPr lang="ru-RU" altLang="ru-RU" sz="2200" b="1" dirty="0" smtClean="0">
                <a:solidFill>
                  <a:srgbClr val="002060"/>
                </a:solidFill>
                <a:cs typeface="Times New Roman" pitchFamily="18" charset="0"/>
              </a:rPr>
              <a:t>, видах деятельности и/или культурных практиках (далее – </a:t>
            </a:r>
            <a:r>
              <a:rPr lang="ru-RU" altLang="ru-RU" sz="2200" b="1" dirty="0" smtClean="0">
                <a:solidFill>
                  <a:srgbClr val="C00000"/>
                </a:solidFill>
                <a:cs typeface="Times New Roman" pitchFamily="18" charset="0"/>
              </a:rPr>
              <a:t>парциальные образовательные программы</a:t>
            </a:r>
            <a:r>
              <a:rPr lang="ru-RU" altLang="ru-RU" sz="2200" b="1" dirty="0" smtClean="0">
                <a:solidFill>
                  <a:srgbClr val="002060"/>
                </a:solidFill>
                <a:cs typeface="Times New Roman" pitchFamily="18" charset="0"/>
              </a:rPr>
              <a:t>), методики, формы организации образовательной работы 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4000496" y="5929330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2.9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71472" y="1000108"/>
          <a:ext cx="6553200" cy="4492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42900"/>
            <a:ext cx="8534400" cy="928670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A50021"/>
                </a:solidFill>
              </a:rPr>
              <a:t/>
            </a:r>
            <a:br>
              <a:rPr lang="ru-RU" altLang="ru-RU" sz="3600" b="1" dirty="0" smtClean="0">
                <a:solidFill>
                  <a:srgbClr val="A50021"/>
                </a:solidFill>
              </a:rPr>
            </a:br>
            <a:r>
              <a:rPr lang="ru-RU" altLang="ru-RU" sz="3600" b="1" dirty="0" smtClean="0">
                <a:solidFill>
                  <a:srgbClr val="A50021"/>
                </a:solidFill>
              </a:rPr>
              <a:t/>
            </a:r>
            <a:br>
              <a:rPr lang="ru-RU" altLang="ru-RU" sz="3600" b="1" dirty="0" smtClean="0">
                <a:solidFill>
                  <a:srgbClr val="A50021"/>
                </a:solidFill>
              </a:rPr>
            </a:br>
            <a:r>
              <a:rPr lang="ru-RU" altLang="ru-RU" sz="3600" b="1" dirty="0" smtClean="0">
                <a:solidFill>
                  <a:srgbClr val="A50021"/>
                </a:solidFill>
              </a:rPr>
              <a:t/>
            </a:r>
            <a:br>
              <a:rPr lang="ru-RU" altLang="ru-RU" sz="3600" b="1" dirty="0" smtClean="0">
                <a:solidFill>
                  <a:srgbClr val="A50021"/>
                </a:solidFill>
              </a:rPr>
            </a:br>
            <a:r>
              <a:rPr lang="ru-RU" altLang="ru-RU" sz="3600" b="1" dirty="0" smtClean="0">
                <a:solidFill>
                  <a:srgbClr val="A50021"/>
                </a:solidFill>
              </a:rPr>
              <a:t/>
            </a:r>
            <a:br>
              <a:rPr lang="ru-RU" altLang="ru-RU" sz="3600" b="1" dirty="0" smtClean="0">
                <a:solidFill>
                  <a:srgbClr val="A50021"/>
                </a:solidFill>
              </a:rPr>
            </a:br>
            <a:r>
              <a:rPr lang="ru-RU" altLang="ru-RU" sz="3600" b="1" dirty="0" smtClean="0">
                <a:solidFill>
                  <a:srgbClr val="A50021"/>
                </a:solidFill>
              </a:rPr>
              <a:t>Структура Программы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572396" y="571480"/>
            <a:ext cx="1169551" cy="51435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b="1" spc="200" dirty="0" smtClean="0">
                <a:solidFill>
                  <a:srgbClr val="C00000"/>
                </a:solidFill>
                <a:cs typeface="Arial" pitchFamily="34" charset="0"/>
              </a:rPr>
              <a:t>Обязательная часть</a:t>
            </a:r>
          </a:p>
          <a:p>
            <a:pPr algn="ctr"/>
            <a:endParaRPr lang="ru-RU" sz="1000" b="1" spc="200" dirty="0" smtClean="0">
              <a:cs typeface="Arial" pitchFamily="34" charset="0"/>
            </a:endParaRPr>
          </a:p>
          <a:p>
            <a:pPr algn="ctr"/>
            <a:r>
              <a:rPr lang="ru-RU" b="1" spc="200" dirty="0" smtClean="0">
                <a:solidFill>
                  <a:srgbClr val="FF0000"/>
                </a:solidFill>
                <a:cs typeface="Arial" pitchFamily="34" charset="0"/>
              </a:rPr>
              <a:t>Часть, формируемая участниками</a:t>
            </a:r>
          </a:p>
          <a:p>
            <a:pPr algn="ctr"/>
            <a:r>
              <a:rPr lang="ru-RU" b="1" spc="200" dirty="0" smtClean="0">
                <a:solidFill>
                  <a:srgbClr val="FF0000"/>
                </a:solidFill>
                <a:cs typeface="Arial" pitchFamily="34" charset="0"/>
              </a:rPr>
              <a:t>Образовательных отношений</a:t>
            </a:r>
            <a:endParaRPr lang="ru-RU" b="1" spc="2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6996902" y="928670"/>
            <a:ext cx="504056" cy="4896544"/>
          </a:xfrm>
          <a:prstGeom prst="rightBrace">
            <a:avLst>
              <a:gd name="adj1" fmla="val 40893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4000496" y="5929330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2.11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237288"/>
            <a:ext cx="2051050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4EC7C-0DFD-4B7D-8D04-8270E9AACAB1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323850" y="247650"/>
            <a:ext cx="8569325" cy="30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1400" b="1" dirty="0">
                <a:solidFill>
                  <a:srgbClr val="A50021"/>
                </a:solidFill>
                <a:latin typeface="Times New Roman" pitchFamily="18" charset="0"/>
              </a:rPr>
              <a:t>РАЗДЕЛЫ ОСНОВНОЙ ОБРАЗОВАТЕЛЬНОЙ ПРОГРАММЫ ДОШКОЛЬНОГО </a:t>
            </a:r>
            <a:r>
              <a:rPr lang="ru-RU" altLang="ru-RU" sz="1400" b="1" dirty="0" smtClean="0">
                <a:solidFill>
                  <a:srgbClr val="A50021"/>
                </a:solidFill>
                <a:latin typeface="Times New Roman" pitchFamily="18" charset="0"/>
              </a:rPr>
              <a:t>ОБРАЗОВАНИЯ </a:t>
            </a:r>
            <a:endParaRPr lang="ru-RU" altLang="ru-RU" dirty="0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79388" y="1357298"/>
            <a:ext cx="2305050" cy="43577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u="sng" dirty="0" smtClean="0">
                <a:solidFill>
                  <a:srgbClr val="C00000"/>
                </a:solidFill>
                <a:latin typeface="Times New Roman" pitchFamily="18" charset="0"/>
              </a:rPr>
              <a:t>Целевой (п.2.11.1)</a:t>
            </a:r>
            <a:endParaRPr lang="ru-RU" altLang="ru-RU" sz="1600" b="1" u="sng" dirty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1. Пояснительная записка:</a:t>
            </a:r>
          </a:p>
          <a:p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цели и задачи программы;</a:t>
            </a:r>
          </a:p>
          <a:p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принципы и подходы к формированию программы;</a:t>
            </a:r>
          </a:p>
          <a:p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значимые для разработки программы характеристики, в том числе характеристики особенностей развития детей раннего и дошкольного возраста</a:t>
            </a:r>
          </a:p>
          <a:p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2. Планируемые результаты освоения программы (конкретизируют требования ФГОС ДО к целевым ориентирам в обязательной части и части, формируемой участниками образовательного процесса              </a:t>
            </a:r>
            <a:endParaRPr lang="ru-RU" alt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2555874" y="1357298"/>
            <a:ext cx="4373579" cy="43577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 u="sng" smtClean="0">
                <a:solidFill>
                  <a:srgbClr val="C00000"/>
                </a:solidFill>
                <a:latin typeface="Times New Roman" pitchFamily="18" charset="0"/>
              </a:rPr>
              <a:t>Содержательный (п.2.11.2)</a:t>
            </a:r>
            <a:endParaRPr lang="ru-RU" altLang="ru-RU" sz="1300" b="1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altLang="ru-RU" sz="1300" b="1" smtClean="0">
                <a:solidFill>
                  <a:srgbClr val="002060"/>
                </a:solidFill>
                <a:latin typeface="Times New Roman" pitchFamily="18" charset="0"/>
              </a:rPr>
              <a:t> описание образовательной деятельности в соответствии с направлениями развития ребенка, представленными в пяти образовательных областях;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1300" b="1" smtClean="0">
                <a:solidFill>
                  <a:srgbClr val="002060"/>
                </a:solidFill>
                <a:latin typeface="Times New Roman" pitchFamily="18" charset="0"/>
              </a:rPr>
              <a:t> описание вариативных форм, способов, методов и средств реализации Программы с учетом возрастных  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1300" b="1" smtClean="0">
                <a:solidFill>
                  <a:srgbClr val="002060"/>
                </a:solidFill>
                <a:latin typeface="Times New Roman" pitchFamily="18" charset="0"/>
              </a:rPr>
              <a:t> описание образовательной деятельности по профессиональной коррекции нарушений развития детей в случае, если эта работа предусмотрена Программой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ko-KR" sz="1300" b="1" smtClean="0">
                <a:solidFill>
                  <a:srgbClr val="002060"/>
                </a:solidFill>
                <a:latin typeface="Times New Roman" pitchFamily="18" charset="0"/>
              </a:rPr>
              <a:t> особенности образовательной деятельности разных видов и культурных практик;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ko-KR" sz="1300" b="1" smtClean="0">
                <a:solidFill>
                  <a:srgbClr val="002060"/>
                </a:solidFill>
                <a:latin typeface="Times New Roman" pitchFamily="18" charset="0"/>
              </a:rPr>
              <a:t> способы и направления поддержки детской инициативы; </a:t>
            </a:r>
          </a:p>
          <a:p>
            <a:pPr algn="just">
              <a:buFont typeface="Wingdings" pitchFamily="2" charset="2"/>
              <a:buChar char="§"/>
            </a:pPr>
            <a:r>
              <a:rPr lang="ru-RU" altLang="ko-KR" sz="1300" b="1" smtClean="0">
                <a:solidFill>
                  <a:srgbClr val="002060"/>
                </a:solidFill>
                <a:latin typeface="Times New Roman" pitchFamily="18" charset="0"/>
              </a:rPr>
              <a:t> особенности взаимодействия педагогического коллектива с семьями воспитанников; 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1300" b="1" smtClean="0">
                <a:solidFill>
                  <a:srgbClr val="002060"/>
                </a:solidFill>
                <a:latin typeface="Times New Roman" pitchFamily="18" charset="0"/>
              </a:rPr>
              <a:t> иные характеристики содержания Программы, наиболее существенные с точки зрения авторов Программы</a:t>
            </a:r>
            <a:endParaRPr lang="ru-RU" alt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6948488" y="1357298"/>
            <a:ext cx="2016125" cy="43577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300" b="1" u="sng" dirty="0" smtClean="0">
                <a:solidFill>
                  <a:srgbClr val="C00000"/>
                </a:solidFill>
                <a:latin typeface="Times New Roman" pitchFamily="18" charset="0"/>
              </a:rPr>
              <a:t>Организационный  (п.2.11.3)</a:t>
            </a:r>
            <a:endParaRPr lang="ru-RU" altLang="ru-RU" sz="1300" b="1" u="sng" dirty="0">
              <a:solidFill>
                <a:srgbClr val="C00000"/>
              </a:solidFill>
              <a:latin typeface="Times New Roman" pitchFamily="18" charset="0"/>
            </a:endParaRPr>
          </a:p>
          <a:p>
            <a:pPr marL="0" lvl="1"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описание </a:t>
            </a:r>
            <a:r>
              <a:rPr lang="ru-RU" altLang="ru-RU" sz="1300" b="1" dirty="0" err="1" smtClean="0">
                <a:solidFill>
                  <a:srgbClr val="002060"/>
                </a:solidFill>
                <a:latin typeface="Times New Roman" pitchFamily="18" charset="0"/>
              </a:rPr>
              <a:t>мате-риально-технического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обеспечения Программы, </a:t>
            </a:r>
          </a:p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обеспеченность методическими материалами и средствами обучения и воспитания, </a:t>
            </a:r>
          </a:p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распорядок и /или режим дня, </a:t>
            </a:r>
            <a:endParaRPr lang="ru-RU" altLang="ru-RU" sz="13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особенности </a:t>
            </a:r>
            <a:r>
              <a:rPr lang="ru-RU" altLang="ru-RU" sz="1300" b="1" dirty="0" err="1" smtClean="0">
                <a:solidFill>
                  <a:srgbClr val="002060"/>
                </a:solidFill>
                <a:latin typeface="Times New Roman" pitchFamily="18" charset="0"/>
              </a:rPr>
              <a:t>тради-ционных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событий, праздников, мероприятий, </a:t>
            </a:r>
          </a:p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особенности </a:t>
            </a:r>
            <a:r>
              <a:rPr lang="ru-RU" altLang="ru-RU" sz="1300" b="1" dirty="0" err="1" smtClean="0">
                <a:solidFill>
                  <a:srgbClr val="002060"/>
                </a:solidFill>
                <a:latin typeface="Times New Roman" pitchFamily="18" charset="0"/>
              </a:rPr>
              <a:t>организа-ции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</a:rPr>
              <a:t>развивающей предметно-пространственной </a:t>
            </a:r>
            <a:r>
              <a:rPr lang="ru-RU" altLang="ru-RU" sz="1300" b="1" dirty="0" smtClean="0">
                <a:solidFill>
                  <a:srgbClr val="002060"/>
                </a:solidFill>
                <a:latin typeface="Times New Roman" pitchFamily="18" charset="0"/>
              </a:rPr>
              <a:t>среды</a:t>
            </a:r>
            <a:endParaRPr lang="ru-RU" alt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323528" y="620713"/>
            <a:ext cx="8568952" cy="6480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300"/>
              </a:spcBef>
            </a:pPr>
            <a:r>
              <a:rPr lang="ru-RU" altLang="ru-RU" sz="1300" b="1" dirty="0">
                <a:solidFill>
                  <a:srgbClr val="0000FF"/>
                </a:solidFill>
                <a:latin typeface="Times New Roman" pitchFamily="18" charset="0"/>
              </a:rPr>
              <a:t>Краткая презентация программы </a:t>
            </a:r>
            <a:r>
              <a:rPr lang="ru-RU" altLang="ru-RU" sz="1300" b="1" dirty="0" smtClean="0">
                <a:solidFill>
                  <a:srgbClr val="C00000"/>
                </a:solidFill>
                <a:latin typeface="Times New Roman" pitchFamily="18" charset="0"/>
              </a:rPr>
              <a:t>(п.2.13.):</a:t>
            </a:r>
            <a:endParaRPr lang="ru-RU" altLang="ru-RU" sz="13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altLang="ru-RU" sz="1300" b="1" dirty="0">
                <a:solidFill>
                  <a:srgbClr val="0000FF"/>
                </a:solidFill>
                <a:latin typeface="Times New Roman" pitchFamily="18" charset="0"/>
              </a:rPr>
              <a:t>возрастные и иные категории детей, в том числе детей с ОВЗ; используемые примерные программы; характеристика взаимодействия </a:t>
            </a:r>
            <a:r>
              <a:rPr lang="ru-RU" altLang="ru-RU" sz="1300" b="1" dirty="0" err="1">
                <a:solidFill>
                  <a:srgbClr val="0000FF"/>
                </a:solidFill>
                <a:latin typeface="Times New Roman" pitchFamily="18" charset="0"/>
              </a:rPr>
              <a:t>педколлектива</a:t>
            </a:r>
            <a:r>
              <a:rPr lang="ru-RU" altLang="ru-RU" sz="1300" b="1" dirty="0">
                <a:solidFill>
                  <a:srgbClr val="0000FF"/>
                </a:solidFill>
                <a:latin typeface="Times New Roman" pitchFamily="18" charset="0"/>
              </a:rPr>
              <a:t> с семьями детей</a:t>
            </a:r>
            <a:endParaRPr lang="ru-RU" altLang="ru-RU" dirty="0">
              <a:latin typeface="Arial" pitchFamily="34" charset="0"/>
            </a:endParaRP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179388" y="5786454"/>
            <a:ext cx="8785225" cy="1036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300"/>
              </a:spcBef>
            </a:pPr>
            <a:r>
              <a:rPr lang="ru-RU" altLang="ru-RU" sz="1300" b="1" dirty="0">
                <a:solidFill>
                  <a:srgbClr val="0000FF"/>
                </a:solidFill>
                <a:latin typeface="Times New Roman" pitchFamily="18" charset="0"/>
              </a:rPr>
              <a:t>Содержание коррекционной работы и/или инклюзивного </a:t>
            </a:r>
            <a:r>
              <a:rPr lang="ru-RU" alt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образования </a:t>
            </a:r>
            <a:r>
              <a:rPr lang="ru-RU" altLang="ru-RU" sz="1300" b="1" dirty="0" smtClean="0">
                <a:solidFill>
                  <a:srgbClr val="C00000"/>
                </a:solidFill>
                <a:latin typeface="Times New Roman" pitchFamily="18" charset="0"/>
              </a:rPr>
              <a:t>(п.2.11.2):</a:t>
            </a:r>
            <a:endParaRPr lang="ru-RU" altLang="ru-RU" sz="13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alt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Описание </a:t>
            </a:r>
            <a:r>
              <a:rPr lang="en-US" alt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ru-RU" altLang="ru-RU" sz="1300" b="1" dirty="0" err="1" smtClean="0">
                <a:solidFill>
                  <a:srgbClr val="0000FF"/>
                </a:solidFill>
                <a:latin typeface="Times New Roman" pitchFamily="18" charset="0"/>
              </a:rPr>
              <a:t>пециальных</a:t>
            </a:r>
            <a:r>
              <a:rPr lang="ru-RU" alt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 условий </a:t>
            </a:r>
            <a:r>
              <a:rPr lang="ru-RU" altLang="ru-RU" sz="1300" b="1" dirty="0">
                <a:solidFill>
                  <a:srgbClr val="0000FF"/>
                </a:solidFill>
                <a:latin typeface="Times New Roman" pitchFamily="18" charset="0"/>
              </a:rPr>
              <a:t>для получения образования детьми с </a:t>
            </a:r>
            <a:r>
              <a:rPr lang="ru-RU" alt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ОВЗ, </a:t>
            </a:r>
            <a:r>
              <a:rPr lang="ru-RU" altLang="ru-RU" sz="1300" b="1" dirty="0">
                <a:solidFill>
                  <a:srgbClr val="0000FF"/>
                </a:solidFill>
                <a:latin typeface="Times New Roman" pitchFamily="18" charset="0"/>
              </a:rPr>
              <a:t>в том числе  механизмы адаптации Программы для указанных детей, использование специальных образовательных программ и методов, специальных методических пособий и дидактических </a:t>
            </a:r>
            <a:r>
              <a:rPr lang="ru-RU" alt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материалов, проведение </a:t>
            </a:r>
            <a:r>
              <a:rPr lang="ru-RU" altLang="ru-RU" sz="1300" b="1" dirty="0">
                <a:solidFill>
                  <a:srgbClr val="0000FF"/>
                </a:solidFill>
                <a:latin typeface="Times New Roman" pitchFamily="18" charset="0"/>
              </a:rPr>
              <a:t>групповых и индивидуальных коррекционных </a:t>
            </a:r>
            <a:r>
              <a:rPr lang="ru-RU" altLang="ru-RU" sz="1300" b="1" dirty="0" smtClean="0">
                <a:solidFill>
                  <a:srgbClr val="0000FF"/>
                </a:solidFill>
                <a:latin typeface="Times New Roman" pitchFamily="18" charset="0"/>
              </a:rPr>
              <a:t>занятий и осуществления квалифицированной коррекции нарушений их развития</a:t>
            </a:r>
            <a:endParaRPr lang="ru-RU" altLang="ru-RU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60432" y="648866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25</a:t>
            </a: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315911" y="2000240"/>
            <a:ext cx="4041775" cy="1743079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Обязательная часть представлена развёрнуто:</a:t>
            </a:r>
          </a:p>
          <a:p>
            <a:pPr lvl="1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Целевой раздел</a:t>
            </a:r>
          </a:p>
          <a:p>
            <a:pPr lvl="1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Содержательный раздел</a:t>
            </a:r>
          </a:p>
          <a:p>
            <a:pPr lvl="1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Организационный раздел</a:t>
            </a: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5105400" y="2471738"/>
            <a:ext cx="4038600" cy="17430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Обязательная часть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оформляется в виде ссылки на соответствующую Примерную программу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9566" y="71414"/>
            <a:ext cx="8534400" cy="758825"/>
          </a:xfrm>
        </p:spPr>
        <p:txBody>
          <a:bodyPr>
            <a:normAutofit/>
          </a:bodyPr>
          <a:lstStyle/>
          <a:p>
            <a:r>
              <a:rPr lang="ru-RU" altLang="ru-RU" sz="4000" b="1" dirty="0" smtClean="0">
                <a:solidFill>
                  <a:srgbClr val="A50021"/>
                </a:solidFill>
              </a:rPr>
              <a:t>Оформление Программы</a:t>
            </a:r>
            <a:endParaRPr lang="ru-RU" altLang="ru-RU" sz="3200" b="1" dirty="0">
              <a:solidFill>
                <a:srgbClr val="A5002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285720" y="836712"/>
            <a:ext cx="4041775" cy="14401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ООП </a:t>
            </a:r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</a:rPr>
              <a:t>не создаётся с учётом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одной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из Примерных программ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4788024" y="836712"/>
            <a:ext cx="4041775" cy="14401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ООП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</a:rPr>
              <a:t>создаётся с учётом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одной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из Примерных программ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285720" y="4296706"/>
            <a:ext cx="8572560" cy="1418310"/>
          </a:xfrm>
          <a:prstGeom prst="rect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rmAutofit fontScale="85000" lnSpcReduction="10000"/>
          </a:bodyPr>
          <a:lstStyle/>
          <a:p>
            <a:pPr marL="45720" lvl="0" algn="ctr">
              <a:spcBef>
                <a:spcPts val="300"/>
              </a:spcBef>
              <a:buClr>
                <a:schemeClr val="accent3"/>
              </a:buClr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Часть Программы, формируемая участниками образовательных отношений,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может быть представлена в виде ссылок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на соответствующую методическую литературу, </a:t>
            </a:r>
          </a:p>
          <a:p>
            <a:pPr marL="45720" lvl="0" algn="ctr">
              <a:spcBef>
                <a:spcPts val="300"/>
              </a:spcBef>
              <a:buClr>
                <a:schemeClr val="accent3"/>
              </a:buClr>
            </a:pP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позволяющую ознакомиться с содержанием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парциальных программ, методик, форм организации образовательной работы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4000496" y="5929330"/>
            <a:ext cx="4786346" cy="3799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2.12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3279781"/>
            <a:ext cx="8229600" cy="9350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800" b="1" dirty="0" smtClean="0">
                <a:solidFill>
                  <a:srgbClr val="C00000"/>
                </a:solidFill>
              </a:rPr>
              <a:t>Целевой раздел </a:t>
            </a:r>
            <a:br>
              <a:rPr lang="ru-RU" altLang="ru-RU" sz="4800" b="1" dirty="0" smtClean="0">
                <a:solidFill>
                  <a:srgbClr val="C00000"/>
                </a:solidFill>
              </a:rPr>
            </a:br>
            <a:r>
              <a:rPr lang="ru-RU" altLang="ru-RU" sz="4800" b="1" dirty="0" smtClean="0">
                <a:solidFill>
                  <a:srgbClr val="C00000"/>
                </a:solidFill>
              </a:rPr>
              <a:t>основной образовательной программы</a:t>
            </a: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3995936" y="5589240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2.11.1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630932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27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92127" y="1000108"/>
          <a:ext cx="8137525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3995936" y="5517232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2.11.1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6309320"/>
            <a:ext cx="48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28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357158" y="1785926"/>
            <a:ext cx="8501122" cy="3929090"/>
            <a:chOff x="411480" y="0"/>
            <a:chExt cx="6542449" cy="1579294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altLang="ru-RU" sz="2800" b="1" dirty="0">
                <a:solidFill>
                  <a:srgbClr val="002060"/>
                </a:solidFill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ru-RU" altLang="ru-RU" sz="2800" b="1" dirty="0">
                  <a:solidFill>
                    <a:srgbClr val="002060"/>
                  </a:solidFill>
                </a:rPr>
                <a:t> цели и задачи программы</a:t>
              </a:r>
            </a:p>
            <a:p>
              <a:pPr>
                <a:buFont typeface="Wingdings" pitchFamily="2" charset="2"/>
                <a:buChar char="ü"/>
                <a:defRPr/>
              </a:pPr>
              <a:r>
                <a:rPr lang="ru-RU" altLang="ru-RU" sz="2800" b="1" dirty="0">
                  <a:solidFill>
                    <a:srgbClr val="002060"/>
                  </a:solidFill>
                </a:rPr>
                <a:t> принципы и подходы к формированию программы</a:t>
              </a:r>
            </a:p>
            <a:p>
              <a:pPr>
                <a:buFont typeface="Wingdings" pitchFamily="2" charset="2"/>
                <a:buChar char="ü"/>
                <a:defRPr/>
              </a:pPr>
              <a:r>
                <a:rPr lang="ru-RU" altLang="ru-RU" sz="2800" b="1" dirty="0">
                  <a:solidFill>
                    <a:srgbClr val="002060"/>
                  </a:solidFill>
                </a:rPr>
                <a:t> значимые для разработки программы характеристики, в том числе характеристики особенностей развития детей раннего и дошкольного возраста</a:t>
              </a:r>
            </a:p>
            <a:p>
              <a:pPr>
                <a:defRPr/>
              </a:pPr>
              <a:endParaRPr lang="ru-RU" altLang="ru-RU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14348" y="1071546"/>
            <a:ext cx="6542449" cy="1000132"/>
            <a:chOff x="411480" y="0"/>
            <a:chExt cx="6542449" cy="1579294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Пояснительная записка</a:t>
              </a:r>
            </a:p>
          </p:txBody>
        </p:sp>
      </p:grp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4000496" y="6000768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2.11.1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57242" y="-285776"/>
            <a:ext cx="8229600" cy="1069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Целевой раздел Программы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630932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29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792088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1 января 2014 года</a:t>
            </a:r>
            <a:r>
              <a:rPr lang="ru-RU" sz="3200" dirty="0" smtClean="0">
                <a:solidFill>
                  <a:srgbClr val="FF0000"/>
                </a:solidFill>
              </a:rPr>
              <a:t>  - </a:t>
            </a:r>
            <a:r>
              <a:rPr lang="ru-RU" sz="3200" b="1" i="1" dirty="0" smtClean="0"/>
              <a:t>дата вступления в силу ФГОС ДО</a:t>
            </a:r>
          </a:p>
          <a:p>
            <a:pPr algn="ctr"/>
            <a:endParaRPr lang="ru-RU" sz="3200" b="1" i="1" dirty="0" smtClean="0"/>
          </a:p>
          <a:p>
            <a:pPr algn="ctr"/>
            <a:endParaRPr lang="ru-RU" sz="3200" b="1" i="1" dirty="0" smtClean="0"/>
          </a:p>
          <a:p>
            <a:pPr algn="ctr"/>
            <a:r>
              <a:rPr lang="ru-RU" sz="3200" b="1" i="1" dirty="0" smtClean="0"/>
              <a:t>Переходный период </a:t>
            </a:r>
            <a:r>
              <a:rPr lang="ru-RU" sz="3200" b="1" i="1" dirty="0" smtClean="0">
                <a:solidFill>
                  <a:srgbClr val="FF0000"/>
                </a:solidFill>
              </a:rPr>
              <a:t>заканчивается  1 января 2016 года –</a:t>
            </a:r>
            <a:r>
              <a:rPr lang="ru-RU" sz="3200" b="1" i="1" dirty="0" smtClean="0"/>
              <a:t> наименования, локальные акты, уставы образовательных учреждений подлежат приведению в соответствие с настоящим ФЗ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endParaRPr lang="ru-RU" sz="3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2768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Алгоритм написания пояснительной записки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altLang="ru-RU" sz="4000" b="1" dirty="0" smtClean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467544" y="3284984"/>
            <a:ext cx="8286808" cy="1440160"/>
            <a:chOff x="385829" y="1007160"/>
            <a:chExt cx="6542449" cy="180670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85829" y="1234573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42680" y="1007160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dirty="0" smtClean="0">
                  <a:solidFill>
                    <a:srgbClr val="002060"/>
                  </a:solidFill>
                </a:rPr>
                <a:t> </a:t>
              </a: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Что составило основу Программы 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06397" y="404664"/>
            <a:ext cx="776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4000" b="1" dirty="0" smtClean="0">
                <a:solidFill>
                  <a:srgbClr val="C00000"/>
                </a:solidFill>
                <a:latin typeface="+mj-lt"/>
              </a:rPr>
              <a:t>Целевой раздел Программ</a:t>
            </a:r>
            <a:r>
              <a:rPr lang="ru-RU" altLang="ru-RU" b="1" dirty="0" smtClean="0">
                <a:solidFill>
                  <a:srgbClr val="C00000"/>
                </a:solidFill>
              </a:rPr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xmlns="" val="172708514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260350"/>
            <a:ext cx="8675687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         Основная образовательная программа МДОУ «_______________________» (далее – Программа) </a:t>
            </a:r>
            <a:r>
              <a:rPr lang="ru-RU" altLang="ru-RU" sz="3600" b="1" kern="0" dirty="0"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разработана </a:t>
            </a:r>
            <a:r>
              <a:rPr lang="ru-RU" altLang="ru-RU" sz="3600" b="1" kern="0" dirty="0" smtClean="0"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                            в </a:t>
            </a:r>
            <a:r>
              <a:rPr lang="ru-RU" altLang="ru-RU" sz="3600" b="1" kern="0" dirty="0"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соответствии с федеральным государственным образовательным стандартом дошкольного образования  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и  </a:t>
            </a:r>
            <a:r>
              <a:rPr lang="ru-RU" altLang="ru-RU" sz="3600" b="1" kern="0" dirty="0" smtClean="0">
                <a:solidFill>
                  <a:srgbClr val="00206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с учетом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altLang="ru-RU" sz="3600" b="1" kern="0" dirty="0" smtClean="0">
                <a:solidFill>
                  <a:srgbClr val="00206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_____________________               (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программа, по которой работает учреждение)</a:t>
            </a:r>
            <a:endParaRPr lang="ru-RU" altLang="ru-RU" sz="3600" kern="0" dirty="0">
              <a:solidFill>
                <a:srgbClr val="00206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51520" y="5013176"/>
            <a:ext cx="8429625" cy="1292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1200" b="1" dirty="0">
              <a:effectLst/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800" b="1" dirty="0">
                <a:effectLst/>
                <a:latin typeface="Arial" pitchFamily="34" charset="0"/>
                <a:cs typeface="Arial" pitchFamily="34" charset="0"/>
              </a:rPr>
              <a:t>ПРИМЕРНОЙ ООП ДО «_______________» (после утверждения  реестра)</a:t>
            </a:r>
            <a:endParaRPr lang="ru-RU" sz="500" b="1" dirty="0">
              <a:effectLst/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0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630932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31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2143116"/>
            <a:ext cx="8286808" cy="2714644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Какие нормативные документы  учитывались при разработке Программы?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500174"/>
            <a:ext cx="6542449" cy="1000132"/>
            <a:chOff x="411480" y="0"/>
            <a:chExt cx="6542449" cy="1579294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414366" y="-142900"/>
            <a:ext cx="8229600" cy="1069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Целевой раздел Программы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172708514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46" y="285751"/>
            <a:ext cx="9144000" cy="64292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400" b="1" dirty="0" smtClean="0">
                <a:solidFill>
                  <a:srgbClr val="C00000"/>
                </a:solidFill>
              </a:rPr>
              <a:t>При разработке основной образовательной программы учитывались следующие нормативные документы: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187595"/>
            <a:ext cx="85011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Tx/>
              <a:buChar char="-"/>
            </a:pPr>
            <a:r>
              <a:rPr lang="ru-RU" sz="2000" b="1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Федеральный закон «Об образовании в РФ»</a:t>
            </a:r>
            <a:r>
              <a:rPr lang="ru-RU" sz="2400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 от 29 декабря 2012 г. № 273-ФЗ</a:t>
            </a:r>
          </a:p>
          <a:p>
            <a:pPr>
              <a:spcBef>
                <a:spcPts val="1200"/>
              </a:spcBef>
            </a:pPr>
            <a:endParaRPr lang="ru-RU" sz="1000" dirty="0" smtClean="0">
              <a:solidFill>
                <a:srgbClr val="003399"/>
              </a:solidFill>
              <a:latin typeface="+mj-lt"/>
              <a:cs typeface="Arial" pitchFamily="34" charset="0"/>
            </a:endParaRP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2400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Приказ Министерства образования и науки РФ от 17 октября 2013 г. № 1155 </a:t>
            </a:r>
            <a:r>
              <a:rPr lang="ru-RU" sz="2000" b="1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«Об утверждении федерального государственного образовательного стандарта дошкольного образования»</a:t>
            </a:r>
            <a:r>
              <a:rPr lang="ru-RU" sz="2000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 (Зарегистрировано в Минюсте РФ 14 ноября 2013 г. № 30384)</a:t>
            </a:r>
          </a:p>
          <a:p>
            <a:pPr>
              <a:spcBef>
                <a:spcPts val="1200"/>
              </a:spcBef>
            </a:pPr>
            <a:endParaRPr lang="ru-RU" sz="1000" dirty="0" smtClean="0">
              <a:solidFill>
                <a:srgbClr val="003399"/>
              </a:solidFill>
              <a:latin typeface="+mj-lt"/>
              <a:cs typeface="Arial" pitchFamily="34" charset="0"/>
            </a:endParaRPr>
          </a:p>
          <a:p>
            <a:pPr>
              <a:spcBef>
                <a:spcPts val="1200"/>
              </a:spcBef>
              <a:buFontTx/>
              <a:buChar char="-"/>
            </a:pPr>
            <a:r>
              <a:rPr lang="ru-RU" sz="2400" dirty="0" smtClean="0">
                <a:solidFill>
                  <a:srgbClr val="003399"/>
                </a:solidFill>
              </a:rPr>
              <a:t>Письмо Министерства образования и науки РФ и Департамента общего образования от 28 февраля 2014 года № 08-249 </a:t>
            </a:r>
            <a:r>
              <a:rPr lang="ru-RU" sz="2400" b="1" dirty="0" smtClean="0">
                <a:solidFill>
                  <a:srgbClr val="003399"/>
                </a:solidFill>
              </a:rPr>
              <a:t>«Комментарии к ФГОС дошкольного образования»</a:t>
            </a:r>
            <a:endParaRPr lang="ru-RU" sz="2400" b="1" dirty="0" smtClean="0">
              <a:solidFill>
                <a:srgbClr val="003399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08514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33423"/>
            <a:ext cx="864399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3399"/>
                </a:solidFill>
                <a:cs typeface="Arial" pitchFamily="34" charset="0"/>
              </a:rPr>
              <a:t>Постановление Главного государственного санитарного врача Российской Федерации от 15 мая 2013 г. № 26 г. Москва от «Об утверждении </a:t>
            </a:r>
            <a:r>
              <a:rPr lang="ru-RU" sz="2400" dirty="0" err="1" smtClean="0">
                <a:solidFill>
                  <a:srgbClr val="003399"/>
                </a:solidFill>
                <a:cs typeface="Arial" pitchFamily="34" charset="0"/>
              </a:rPr>
              <a:t>СанПиН</a:t>
            </a:r>
            <a:r>
              <a:rPr lang="ru-RU" sz="2400" dirty="0" smtClean="0">
                <a:solidFill>
                  <a:srgbClr val="003399"/>
                </a:solidFill>
                <a:cs typeface="Arial" pitchFamily="34" charset="0"/>
              </a:rPr>
              <a:t> 2.4.1.3049-13 </a:t>
            </a:r>
            <a:r>
              <a:rPr lang="ru-RU" sz="2000" b="1" dirty="0" smtClean="0">
                <a:solidFill>
                  <a:srgbClr val="003399"/>
                </a:solidFill>
                <a:cs typeface="Arial" pitchFamily="34" charset="0"/>
              </a:rPr>
              <a:t>«Санитарно- эпидемиологические требования к устройству, содержанию и организации режима работы дошкольных образовательных организаций»</a:t>
            </a:r>
            <a:r>
              <a:rPr lang="ru-RU" sz="2000" dirty="0" smtClean="0">
                <a:solidFill>
                  <a:srgbClr val="003399"/>
                </a:solidFill>
                <a:cs typeface="Arial" pitchFamily="34" charset="0"/>
              </a:rPr>
              <a:t> (Зарегистрировано в Минюсте России 29 мая 2013 г. № 28564)</a:t>
            </a:r>
          </a:p>
          <a:p>
            <a:endParaRPr lang="ru-RU" sz="1000" dirty="0" smtClean="0">
              <a:solidFill>
                <a:srgbClr val="003399"/>
              </a:solidFill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Приказ Министерства образования и науки РФ от 30 августа 2013 г. № 1014 </a:t>
            </a:r>
            <a:r>
              <a:rPr lang="ru-RU" sz="2000" b="1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«Об утверждении Порядка организации и осуществления образовательной деятельности по основным общеобразовательным программам  – образовательным программам дошкольного образования» </a:t>
            </a:r>
            <a:r>
              <a:rPr lang="ru-RU" sz="2000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(Зарегистрировано в Минюсте России 26.09.2013 № 30038)</a:t>
            </a:r>
          </a:p>
          <a:p>
            <a:endParaRPr lang="ru-RU" sz="1000" dirty="0" smtClean="0">
              <a:solidFill>
                <a:srgbClr val="003399"/>
              </a:solidFill>
              <a:latin typeface="+mj-lt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- </a:t>
            </a:r>
            <a:r>
              <a:rPr lang="ru-RU" sz="2400" b="1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Устав</a:t>
            </a:r>
            <a:r>
              <a:rPr lang="ru-RU" sz="2000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 __________________ образовательной организации</a:t>
            </a:r>
            <a:endParaRPr lang="ru-RU" sz="2400" dirty="0" smtClean="0">
              <a:solidFill>
                <a:srgbClr val="003399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346" y="285751"/>
            <a:ext cx="9144000" cy="642920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 разработке основной образовательной программы учитывались следующие нормативные документы:</a:t>
            </a:r>
          </a:p>
        </p:txBody>
      </p:sp>
    </p:spTree>
    <p:extLst>
      <p:ext uri="{BB962C8B-B14F-4D97-AF65-F5344CB8AC3E}">
        <p14:creationId xmlns:p14="http://schemas.microsoft.com/office/powerpoint/2010/main" xmlns="" val="172708514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2143116"/>
            <a:ext cx="8286808" cy="2714644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</a:rPr>
                <a:t>Каковы цель и задачи Программы?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500174"/>
            <a:ext cx="6542449" cy="1000132"/>
            <a:chOff x="411480" y="0"/>
            <a:chExt cx="6542449" cy="1579294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414366" y="-142900"/>
            <a:ext cx="8229600" cy="1069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Целевой раздел Программы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172708514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875" y="71438"/>
            <a:ext cx="8643938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 Дошкольное образование как первый уровень </a:t>
            </a:r>
            <a:r>
              <a:rPr lang="ru-RU" altLang="ru-RU" sz="3600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общего образования призвано 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обеспечить реализацию прав ребенка на полноценное, гармоничное развитие личности в информационном </a:t>
            </a:r>
            <a:r>
              <a:rPr lang="ru-RU" altLang="ru-RU" sz="3600" b="1" kern="0" dirty="0" err="1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полукультурном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обществе.</a:t>
            </a:r>
          </a:p>
          <a:p>
            <a:pPr>
              <a:spcBef>
                <a:spcPts val="1200"/>
              </a:spcBef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 Программа </a:t>
            </a:r>
            <a:r>
              <a:rPr lang="ru-RU" altLang="ru-RU" sz="3600" b="1" kern="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направлена             на 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….</a:t>
            </a:r>
          </a:p>
          <a:p>
            <a:pPr>
              <a:spcBef>
                <a:spcPts val="1200"/>
              </a:spcBef>
              <a:defRPr/>
            </a:pPr>
            <a:endParaRPr lang="ru-RU" altLang="ru-RU" sz="3600" b="1" kern="0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</a:t>
            </a:r>
            <a:endParaRPr lang="ru-RU" altLang="ru-RU" sz="3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1"/>
          <p:cNvSpPr>
            <a:spLocks noChangeArrowheads="1"/>
          </p:cNvSpPr>
          <p:nvPr/>
        </p:nvSpPr>
        <p:spPr bwMode="auto">
          <a:xfrm>
            <a:off x="4000496" y="6000768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630932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36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642910" y="357167"/>
            <a:ext cx="80645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2400" b="1" dirty="0" smtClean="0">
              <a:solidFill>
                <a:srgbClr val="002060"/>
              </a:solidFill>
            </a:endParaRPr>
          </a:p>
          <a:p>
            <a:endParaRPr lang="ru-RU" altLang="ru-RU" sz="2400" b="1" dirty="0" smtClean="0">
              <a:solidFill>
                <a:srgbClr val="002060"/>
              </a:solidFill>
            </a:endParaRPr>
          </a:p>
          <a:p>
            <a:endParaRPr lang="ru-RU" altLang="ru-RU" sz="2400" b="1" dirty="0" smtClean="0">
              <a:solidFill>
                <a:srgbClr val="002060"/>
              </a:solidFill>
            </a:endParaRPr>
          </a:p>
          <a:p>
            <a:endParaRPr lang="ru-RU" altLang="ru-RU" sz="2400" b="1" dirty="0" smtClean="0">
              <a:solidFill>
                <a:srgbClr val="002060"/>
              </a:solidFill>
            </a:endParaRPr>
          </a:p>
          <a:p>
            <a:endParaRPr lang="ru-RU" altLang="ru-RU" sz="2400" b="1" dirty="0" smtClean="0">
              <a:solidFill>
                <a:srgbClr val="002060"/>
              </a:solidFill>
            </a:endParaRPr>
          </a:p>
          <a:p>
            <a:r>
              <a:rPr lang="ru-RU" altLang="ru-RU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cs typeface="Aharoni" pitchFamily="2" charset="-79"/>
              </a:rPr>
              <a:t>Развитие личности детей дошкольного возраста                                      в различных видах общения и деятельности с учётом их возрастных, индивидуальных, психологических и физиологических особенностей</a:t>
            </a:r>
            <a:endParaRPr lang="ru-RU" altLang="ru-RU" b="1" dirty="0">
              <a:solidFill>
                <a:schemeClr val="accent3">
                  <a:lumMod val="75000"/>
                </a:schemeClr>
              </a:solidFill>
              <a:latin typeface="Georgia" pitchFamily="18" charset="0"/>
              <a:cs typeface="Aharoni" pitchFamily="2" charset="-79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33938-2670-46D1-BB76-7363579938A7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39750" y="334012"/>
            <a:ext cx="784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ru-RU" altLang="ru-RU" sz="4000" b="1" dirty="0" smtClean="0">
                <a:solidFill>
                  <a:srgbClr val="C00000"/>
                </a:solidFill>
              </a:rPr>
              <a:t>ЦЕЛЬ:</a:t>
            </a:r>
            <a:endParaRPr lang="ru-RU" altLang="ru-RU" sz="3200" b="1" i="1" dirty="0" smtClean="0">
              <a:solidFill>
                <a:srgbClr val="002060"/>
              </a:solidFill>
            </a:endParaRP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5643570" y="428604"/>
            <a:ext cx="3071834" cy="11430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0430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80" y="214298"/>
            <a:ext cx="8643938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 Указанная цель реализуется в ходе образовательной деятельности путем решения </a:t>
            </a:r>
            <a:r>
              <a:rPr lang="ru-RU" altLang="ru-RU" sz="3600" b="1" kern="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следующих задач:</a:t>
            </a:r>
            <a:endParaRPr lang="ru-RU" altLang="ru-RU" sz="3600" b="1" kern="0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….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….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….</a:t>
            </a:r>
          </a:p>
          <a:p>
            <a:pPr>
              <a:spcBef>
                <a:spcPts val="1200"/>
              </a:spcBef>
              <a:defRPr/>
            </a:pPr>
            <a:endParaRPr lang="ru-RU" altLang="ru-RU" sz="3600" b="1" kern="0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</a:t>
            </a:r>
            <a:endParaRPr lang="ru-RU" altLang="ru-RU" sz="3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1"/>
          <p:cNvSpPr>
            <a:spLocks noChangeArrowheads="1"/>
          </p:cNvSpPr>
          <p:nvPr/>
        </p:nvSpPr>
        <p:spPr bwMode="auto">
          <a:xfrm>
            <a:off x="4000496" y="6000768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1.6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6309320"/>
            <a:ext cx="48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38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539750" y="142852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ru-RU" altLang="ru-RU" sz="2800" b="1" dirty="0" smtClean="0">
                <a:solidFill>
                  <a:srgbClr val="C00000"/>
                </a:solidFill>
              </a:rPr>
              <a:t>ЗАДАЧИ :</a:t>
            </a:r>
            <a:endParaRPr lang="ru-RU" altLang="ru-RU" sz="2000" b="1" i="1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9996F-BC38-4FF5-9894-B74E5F8D749B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997281"/>
            <a:ext cx="87154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ts val="18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охрана и укрепление  физического и психического здоровья детей, в том числе их эмоционального благополучия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ts val="18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обеспечение равных возможностей для полноценного развития каждого ребенка в период дошкольного детства</a:t>
            </a:r>
          </a:p>
          <a:p>
            <a:pPr algn="just" eaLnBrk="0" fontAlgn="base" hangingPunct="0">
              <a:spcBef>
                <a:spcPts val="18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 обеспечение преемственности целей, задач и содержания образования, реализуемых в рамках образовательных программ различных уровней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4139952" y="5733256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1.6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32962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323528" y="476672"/>
            <a:ext cx="849694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Таким образом, </a:t>
            </a: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пока жесткого контроля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за переходом </a:t>
            </a: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 новые основные образовательные программы  </a:t>
            </a: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нет,</a:t>
            </a: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однако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образовательные программы должны быть</a:t>
            </a: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разработаны в соответствии с ФГОС ДО</a:t>
            </a: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(цитата из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письм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Рособрнадзора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)</a:t>
            </a:r>
            <a:endParaRPr kumimoji="0" lang="ru-RU" sz="3200" b="0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6309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</p:spTree>
  </p:cSld>
  <p:clrMapOvr>
    <a:masterClrMapping/>
  </p:clrMapOvr>
  <p:transition>
    <p:circl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539750" y="142852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ru-RU" altLang="ru-RU" sz="2800" b="1" dirty="0" smtClean="0">
                <a:solidFill>
                  <a:srgbClr val="C00000"/>
                </a:solidFill>
              </a:rPr>
              <a:t>ЗАДАЧИ :</a:t>
            </a:r>
            <a:endParaRPr lang="ru-RU" altLang="ru-RU" sz="2000" b="1" i="1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619672" y="6237312"/>
            <a:ext cx="609600" cy="441324"/>
          </a:xfrm>
        </p:spPr>
        <p:txBody>
          <a:bodyPr/>
          <a:lstStyle/>
          <a:p>
            <a:pPr>
              <a:defRPr/>
            </a:pPr>
            <a:fld id="{1E69996F-BC38-4FF5-9894-B74E5F8D749B}" type="slidenum">
              <a:rPr lang="ru-RU" b="1" smtClean="0"/>
              <a:pPr>
                <a:defRPr/>
              </a:pPr>
              <a:t>40</a:t>
            </a:fld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642918"/>
            <a:ext cx="871543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миром;</a:t>
            </a:r>
          </a:p>
          <a:p>
            <a:pPr lvl="0" fontAlgn="base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объединение обучения и воспитания в целостный образовательный процесс на основе духовно-нравственных 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социокультурных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ценностей и принятых в обществе правил и норм поведения в интересах человека, семьи, общества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3995936" y="6093296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1.6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32962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539750" y="142852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ru-RU" altLang="ru-RU" sz="2800" b="1" dirty="0" smtClean="0">
                <a:solidFill>
                  <a:srgbClr val="C00000"/>
                </a:solidFill>
              </a:rPr>
              <a:t>ЗАДАЧИ :</a:t>
            </a:r>
            <a:endParaRPr lang="ru-RU" altLang="ru-RU" sz="2000" b="1" i="1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39552" y="6237312"/>
            <a:ext cx="609600" cy="441324"/>
          </a:xfrm>
        </p:spPr>
        <p:txBody>
          <a:bodyPr/>
          <a:lstStyle/>
          <a:p>
            <a:pPr>
              <a:defRPr/>
            </a:pPr>
            <a:fld id="{1E69996F-BC38-4FF5-9894-B74E5F8D749B}" type="slidenum">
              <a:rPr lang="ru-RU" b="1" smtClean="0"/>
              <a:pPr>
                <a:defRPr/>
              </a:pPr>
              <a:t>41</a:t>
            </a:fld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714356"/>
            <a:ext cx="8715436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формирование общей культуры личности детей,            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ребенка, формирования предпосылок учебной деятельности</a:t>
            </a:r>
          </a:p>
          <a:p>
            <a:pPr lvl="0" fontAlgn="base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обеспечение вариативности и разнообразия содержания Программ и организационных форм ДО, возможности формирования Программ различной направленности с учетом образовательных потребностей, способностей и состояния здоровья детей;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3923928" y="6286496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1.6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32962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539750" y="142852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ru-RU" altLang="ru-RU" sz="2800" b="1" dirty="0" smtClean="0">
                <a:solidFill>
                  <a:srgbClr val="C00000"/>
                </a:solidFill>
              </a:rPr>
              <a:t>ЗАДАЧИ :</a:t>
            </a:r>
            <a:endParaRPr lang="ru-RU" altLang="ru-RU" sz="2000" b="1" i="1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9996F-BC38-4FF5-9894-B74E5F8D749B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872054"/>
            <a:ext cx="871543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формирование </a:t>
            </a:r>
            <a:r>
              <a:rPr lang="ru-RU" sz="2700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социокультурной</a:t>
            </a: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среды, соответствующей возрастным, индивидуальным, психологическим и физиологическим особенностям детей</a:t>
            </a:r>
          </a:p>
          <a:p>
            <a:pPr lvl="0" fontAlgn="base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SimSun" pitchFamily="2" charset="-122"/>
                <a:cs typeface="Times New Roman" pitchFamily="18" charset="0"/>
              </a:rPr>
              <a:t>  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3851920" y="5373216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1.6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32962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2143116"/>
            <a:ext cx="8286808" cy="2714644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С учётом каких принципов и подходов строится Программа?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500174"/>
            <a:ext cx="6542449" cy="1000132"/>
            <a:chOff x="411480" y="0"/>
            <a:chExt cx="6542449" cy="1579294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414366" y="-142900"/>
            <a:ext cx="8229600" cy="1069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Целевой раздел Программы</a:t>
            </a:r>
            <a:endParaRPr kumimoji="0" lang="ru-RU" alt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08514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283A2-4720-4165-8F1A-5B535A341E21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14290"/>
            <a:ext cx="7586690" cy="809609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2800" b="1" dirty="0" smtClean="0">
                <a:solidFill>
                  <a:srgbClr val="C00000"/>
                </a:solidFill>
              </a:rPr>
              <a:t>Программа строится </a:t>
            </a:r>
            <a:br>
              <a:rPr lang="ru-RU" altLang="ru-RU" sz="2800" b="1" dirty="0" smtClean="0">
                <a:solidFill>
                  <a:srgbClr val="C00000"/>
                </a:solidFill>
              </a:rPr>
            </a:br>
            <a:r>
              <a:rPr lang="ru-RU" altLang="ru-RU" sz="2800" b="1" dirty="0" smtClean="0">
                <a:solidFill>
                  <a:srgbClr val="C00000"/>
                </a:solidFill>
              </a:rPr>
              <a:t>на основании следующих принципов </a:t>
            </a:r>
            <a:endParaRPr lang="ru-RU" alt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527175"/>
            <a:ext cx="8147080" cy="4572000"/>
          </a:xfrm>
        </p:spPr>
        <p:txBody>
          <a:bodyPr>
            <a:normAutofit/>
          </a:bodyPr>
          <a:lstStyle/>
          <a:p>
            <a:r>
              <a:rPr lang="ru-RU" alt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/>
              <a:t>полноценное проживание ребенком всех этапов детства, обогащение детского развития</a:t>
            </a:r>
          </a:p>
          <a:p>
            <a:r>
              <a:rPr lang="ru-RU" sz="2400" dirty="0" smtClean="0"/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</a:t>
            </a:r>
          </a:p>
          <a:p>
            <a:r>
              <a:rPr lang="ru-RU" sz="2400" dirty="0" smtClean="0"/>
              <a:t>содействие и сотрудничество детей и взрослых, признание ребенка полноценным участником (субъектом) образовательных отношений</a:t>
            </a:r>
          </a:p>
          <a:p>
            <a:pPr>
              <a:buNone/>
            </a:pP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3995936" y="5445224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1.4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58592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283A2-4720-4165-8F1A-5B535A341E21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14290"/>
            <a:ext cx="7586690" cy="809609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2800" b="1" dirty="0" smtClean="0">
                <a:solidFill>
                  <a:srgbClr val="C00000"/>
                </a:solidFill>
              </a:rPr>
              <a:t>Программа строится </a:t>
            </a:r>
            <a:br>
              <a:rPr lang="ru-RU" altLang="ru-RU" sz="2800" b="1" dirty="0" smtClean="0">
                <a:solidFill>
                  <a:srgbClr val="C00000"/>
                </a:solidFill>
              </a:rPr>
            </a:br>
            <a:r>
              <a:rPr lang="ru-RU" altLang="ru-RU" sz="2800" b="1" dirty="0" smtClean="0">
                <a:solidFill>
                  <a:srgbClr val="C00000"/>
                </a:solidFill>
              </a:rPr>
              <a:t>на основании следующих принципов </a:t>
            </a:r>
            <a:endParaRPr lang="ru-RU" alt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285860"/>
            <a:ext cx="8147080" cy="481331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поддержка инициативы детей в различных видах деятельности</a:t>
            </a:r>
          </a:p>
          <a:p>
            <a:r>
              <a:rPr lang="ru-RU" sz="2400" dirty="0" smtClean="0"/>
              <a:t>сотрудничество Организации с семьей</a:t>
            </a:r>
          </a:p>
          <a:p>
            <a:r>
              <a:rPr lang="ru-RU" sz="2400" dirty="0" smtClean="0"/>
              <a:t>приобщение детей к </a:t>
            </a:r>
            <a:r>
              <a:rPr lang="ru-RU" sz="2400" dirty="0" err="1" smtClean="0"/>
              <a:t>социокультурным</a:t>
            </a:r>
            <a:r>
              <a:rPr lang="ru-RU" sz="2400" dirty="0" smtClean="0"/>
              <a:t> нормам, традициям семьи, общества и государства</a:t>
            </a:r>
          </a:p>
          <a:p>
            <a:r>
              <a:rPr lang="ru-RU" sz="2400" dirty="0" smtClean="0"/>
              <a:t>формирование познавательных интересов ребенка в различных видах деятельности</a:t>
            </a:r>
          </a:p>
          <a:p>
            <a:r>
              <a:rPr lang="ru-RU" sz="2400" dirty="0" smtClean="0"/>
              <a:t>возрастная адекватность дошкольного образования (соответствие условиям, требований, методов возрасту и особенностям развития)</a:t>
            </a:r>
          </a:p>
          <a:p>
            <a:r>
              <a:rPr lang="ru-RU" sz="2400" dirty="0" smtClean="0"/>
              <a:t>учет этнокультурной ситуации развития детей 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4139952" y="5949280"/>
            <a:ext cx="4786346" cy="3554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1.4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58592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283A2-4720-4165-8F1A-5B535A341E21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1490" y="785794"/>
            <a:ext cx="8229600" cy="595295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800" b="1" dirty="0" smtClean="0">
                <a:solidFill>
                  <a:srgbClr val="C00000"/>
                </a:solidFill>
              </a:rPr>
              <a:t>В основе реализации Программы принципы дошкольной педагогики и возрастной психологии</a:t>
            </a:r>
            <a:endParaRPr lang="ru-RU" alt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643082"/>
            <a:ext cx="8147080" cy="4572000"/>
          </a:xfrm>
        </p:spPr>
        <p:txBody>
          <a:bodyPr>
            <a:normAutofit/>
          </a:bodyPr>
          <a:lstStyle/>
          <a:p>
            <a:pPr marL="442913" indent="-354013" eaLnBrk="1" hangingPunct="1">
              <a:buFontTx/>
              <a:buNone/>
            </a:pPr>
            <a:r>
              <a:rPr lang="ru-RU" altLang="ru-RU" sz="2600" b="1" dirty="0" smtClean="0">
                <a:solidFill>
                  <a:srgbClr val="002060"/>
                </a:solidFill>
                <a:latin typeface="+mj-lt"/>
              </a:rPr>
              <a:t>1.</a:t>
            </a:r>
            <a:r>
              <a:rPr lang="ru-RU" altLang="ru-RU" sz="26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Принцип развивающего образования,                           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</a:rPr>
              <a:t>в соответствии с которым главной целью дошкольного образования является развитие ребенка</a:t>
            </a:r>
          </a:p>
          <a:p>
            <a:pPr marL="442913" indent="-442913" algn="just" eaLnBrk="1" hangingPunct="1">
              <a:buFontTx/>
              <a:buNone/>
              <a:tabLst>
                <a:tab pos="441325" algn="l"/>
              </a:tabLst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2. Принцип научной обоснованности и практической применимости 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</a:rPr>
              <a:t>(содержание программы должно соответствовать основным положениям возрастной психологии и дошкольной педагогики, при этом иметь возможность реализации в массовой практике дошкольного образования)</a:t>
            </a:r>
          </a:p>
        </p:txBody>
      </p:sp>
    </p:spTree>
    <p:extLst>
      <p:ext uri="{BB962C8B-B14F-4D97-AF65-F5344CB8AC3E}">
        <p14:creationId xmlns:p14="http://schemas.microsoft.com/office/powerpoint/2010/main" xmlns="" val="407158592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98BAA-EF88-485F-9B4F-28F7DB8C78EC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830408"/>
            <a:ext cx="8034366" cy="4598988"/>
          </a:xfrm>
        </p:spPr>
        <p:txBody>
          <a:bodyPr/>
          <a:lstStyle/>
          <a:p>
            <a:pPr marL="530225" indent="-530225" eaLnBrk="1" hangingPunct="1">
              <a:buClr>
                <a:srgbClr val="002060"/>
              </a:buClr>
              <a:buFontTx/>
              <a:buAutoNum type="arabicPeriod" startAt="3"/>
              <a:tabLst>
                <a:tab pos="442913" algn="l"/>
                <a:tab pos="530225" algn="l"/>
              </a:tabLst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Принцип интеграции содержания дошкольного образования 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</a:rPr>
              <a:t>в соответствии с возрастными возможностями и особенностями детей, спецификой и возможностями образовательных областей</a:t>
            </a:r>
          </a:p>
          <a:p>
            <a:pPr marL="0" indent="0" eaLnBrk="1" hangingPunct="1">
              <a:buClr>
                <a:srgbClr val="002060"/>
              </a:buClr>
              <a:buNone/>
              <a:tabLst>
                <a:tab pos="442913" algn="l"/>
                <a:tab pos="530225" algn="l"/>
              </a:tabLst>
            </a:pPr>
            <a:endParaRPr lang="ru-RU" altLang="ru-RU" sz="2400" dirty="0" smtClean="0">
              <a:solidFill>
                <a:srgbClr val="002060"/>
              </a:solidFill>
              <a:latin typeface="+mj-lt"/>
            </a:endParaRPr>
          </a:p>
          <a:p>
            <a:pPr marL="530225" indent="-530225">
              <a:buClr>
                <a:srgbClr val="002060"/>
              </a:buClr>
              <a:buFont typeface="+mj-lt"/>
              <a:buAutoNum type="arabicPeriod" startAt="4"/>
              <a:tabLst>
                <a:tab pos="442913" algn="l"/>
                <a:tab pos="530225" algn="l"/>
              </a:tabLst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Комплексно-тематический </a:t>
            </a: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принцип построения образовательного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процесса</a:t>
            </a:r>
            <a:endParaRPr lang="ru-RU" alt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1490" y="785794"/>
            <a:ext cx="8229600" cy="59529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основе реализации Программы принципы дошкольной педагогики и возрастной психологии</a:t>
            </a: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22883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73DE-4B9C-4BC0-A14C-5D3F9438E2B8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357167"/>
            <a:ext cx="8229600" cy="35719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A50021"/>
                </a:solidFill>
              </a:rPr>
              <a:t>Принцип интеграции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4294967295"/>
          </p:nvPr>
        </p:nvSpPr>
        <p:spPr>
          <a:xfrm>
            <a:off x="285720" y="857232"/>
            <a:ext cx="8507412" cy="4387850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Связан с возрастными особенностями детей дошкольного возраста, когда: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2000" b="1" dirty="0" smtClean="0">
              <a:solidFill>
                <a:srgbClr val="002060"/>
              </a:solidFill>
            </a:endParaRPr>
          </a:p>
          <a:p>
            <a:pPr marL="0" indent="0"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 поведение и деятельность дошкольника представляют собой   «еще недостаточно дифференцированное целое»</a:t>
            </a:r>
            <a:br>
              <a:rPr lang="ru-RU" altLang="ru-RU" sz="2000" b="1" dirty="0" smtClean="0">
                <a:solidFill>
                  <a:srgbClr val="002060"/>
                </a:solidFill>
              </a:rPr>
            </a:br>
            <a:r>
              <a:rPr lang="ru-RU" altLang="ru-RU" sz="2000" b="1" dirty="0" smtClean="0">
                <a:solidFill>
                  <a:srgbClr val="A50021"/>
                </a:solidFill>
              </a:rPr>
              <a:t>  (</a:t>
            </a:r>
            <a:r>
              <a:rPr lang="ru-RU" altLang="ru-RU" sz="2000" b="1" dirty="0" err="1" smtClean="0">
                <a:solidFill>
                  <a:srgbClr val="A50021"/>
                </a:solidFill>
              </a:rPr>
              <a:t>Выготский</a:t>
            </a:r>
            <a:r>
              <a:rPr lang="ru-RU" altLang="ru-RU" sz="2000" b="1" dirty="0" smtClean="0">
                <a:solidFill>
                  <a:srgbClr val="A50021"/>
                </a:solidFill>
              </a:rPr>
              <a:t> Л.С.)</a:t>
            </a:r>
          </a:p>
          <a:p>
            <a:pPr marL="0" indent="0"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 «схватывание» целого раньше частей, позволяет индивиду   (в детском возрасте – О.С.,Н.Ф.) «сразу», интегрально видеть    предметы глазами всех людей…» </a:t>
            </a:r>
            <a:r>
              <a:rPr lang="ru-RU" altLang="ru-RU" sz="2000" b="1" dirty="0" smtClean="0">
                <a:solidFill>
                  <a:srgbClr val="A50021"/>
                </a:solidFill>
              </a:rPr>
              <a:t>(Давыдов В.В.)</a:t>
            </a:r>
          </a:p>
          <a:p>
            <a:pPr marL="0" indent="0"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 «прежде чем знание о целостности мира будет оформлено</a:t>
            </a:r>
            <a:br>
              <a:rPr lang="ru-RU" altLang="ru-RU" sz="2000" b="1" dirty="0" smtClean="0">
                <a:solidFill>
                  <a:srgbClr val="002060"/>
                </a:solidFill>
              </a:rPr>
            </a:br>
            <a:r>
              <a:rPr lang="ru-RU" altLang="ru-RU" sz="2000" b="1" dirty="0" smtClean="0">
                <a:solidFill>
                  <a:srgbClr val="002060"/>
                </a:solidFill>
              </a:rPr>
              <a:t>   в системе теоретических понятий ребенка, он должен</a:t>
            </a:r>
            <a:br>
              <a:rPr lang="ru-RU" altLang="ru-RU" sz="2000" b="1" dirty="0" smtClean="0">
                <a:solidFill>
                  <a:srgbClr val="002060"/>
                </a:solidFill>
              </a:rPr>
            </a:br>
            <a:r>
              <a:rPr lang="ru-RU" altLang="ru-RU" sz="2000" b="1" dirty="0" smtClean="0">
                <a:solidFill>
                  <a:srgbClr val="002060"/>
                </a:solidFill>
              </a:rPr>
              <a:t>   воссоздать подвижный интегральный образ действительности на уровне воображения</a:t>
            </a:r>
            <a:r>
              <a:rPr lang="ru-RU" altLang="ru-RU" sz="2000" b="1" dirty="0" smtClean="0">
                <a:solidFill>
                  <a:srgbClr val="A50021"/>
                </a:solidFill>
              </a:rPr>
              <a:t>» (Давыдов В.В., Кудрявцев В.Т.)</a:t>
            </a:r>
          </a:p>
        </p:txBody>
      </p:sp>
    </p:spTree>
    <p:extLst>
      <p:ext uri="{BB962C8B-B14F-4D97-AF65-F5344CB8AC3E}">
        <p14:creationId xmlns:p14="http://schemas.microsoft.com/office/powerpoint/2010/main" xmlns="" val="190880785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7937E-2AB7-46E6-A4C0-4A0F172BDAF5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614" y="285728"/>
            <a:ext cx="8229600" cy="5619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</a:rPr>
              <a:t>Комплексно-тематический принцип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524000"/>
            <a:ext cx="8248680" cy="4598988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buClr>
                <a:srgbClr val="002060"/>
              </a:buClr>
              <a:buFontTx/>
              <a:buAutoNum type="arabicParenR"/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Объединение комплекса различных видов специфических детских деятельностей вокруг единой «темы»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altLang="ru-RU" sz="2400" b="1" dirty="0" smtClean="0">
              <a:solidFill>
                <a:srgbClr val="002060"/>
              </a:solidFill>
              <a:latin typeface="+mj-lt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002060"/>
              </a:buClr>
              <a:buFontTx/>
              <a:buAutoNum type="arabicParenR"/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Виды «тем»: 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</a:rPr>
              <a:t>«организующие моменты», «тематические недели», «события», «реализация проектов», «сезонные явления в природе», «праздники», «традиции» и т.д.</a:t>
            </a:r>
          </a:p>
          <a:p>
            <a:pPr marL="609600" indent="-609600">
              <a:lnSpc>
                <a:spcPct val="90000"/>
              </a:lnSpc>
              <a:buClr>
                <a:srgbClr val="002060"/>
              </a:buClr>
              <a:buFontTx/>
              <a:buAutoNum type="arabicParenR"/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Тесная взаимосвязь и взаимозависимость</a:t>
            </a:r>
            <a:br>
              <a:rPr lang="ru-RU" altLang="ru-RU" sz="2400" b="1" dirty="0" smtClean="0">
                <a:solidFill>
                  <a:srgbClr val="002060"/>
                </a:solidFill>
                <a:latin typeface="+mj-lt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с интеграцией </a:t>
            </a: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видов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детской деятельности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370479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395536" y="764704"/>
            <a:ext cx="84249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Основанием для разработки ООП ДО</a:t>
            </a: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является исключительно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ФГОС ДО</a:t>
            </a:r>
            <a:endParaRPr lang="ru-RU" sz="2800" b="1" i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Примерные ООП ДО после прохождения экспертизы на соответствие ФГОС ДО и последующего включения </a:t>
            </a: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федеральный реестр могут быть использованы в качестве </a:t>
            </a: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ориентира/методического основания для разработки ООП ДО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630932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</p:spTree>
  </p:cSld>
  <p:clrMapOvr>
    <a:masterClrMapping/>
  </p:clrMapOvr>
  <p:transition>
    <p:circl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2143116"/>
            <a:ext cx="8286808" cy="3590140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Какой контингент воспитанников детского сада?</a:t>
              </a:r>
            </a:p>
            <a:p>
              <a:pPr>
                <a:defRPr/>
              </a:pP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500174"/>
            <a:ext cx="6542449" cy="1000132"/>
            <a:chOff x="411480" y="0"/>
            <a:chExt cx="6542449" cy="1579294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414366" y="-142900"/>
            <a:ext cx="8229600" cy="1069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Целевой раздел Программы</a:t>
            </a:r>
            <a:endParaRPr kumimoji="0" lang="ru-RU" alt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81595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835824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</a:rPr>
              <a:t>Содержание Программы учитывает возрастные и индивидуальные особенности контингента детей, воспитывающихся в 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МДОУ</a:t>
            </a:r>
            <a:r>
              <a:rPr lang="ru-RU" sz="2800" b="1" dirty="0" smtClean="0">
                <a:solidFill>
                  <a:srgbClr val="002060"/>
                </a:solidFill>
              </a:rPr>
              <a:t> –</a:t>
            </a:r>
            <a:r>
              <a:rPr lang="ru-RU" sz="2800" dirty="0" smtClean="0">
                <a:solidFill>
                  <a:srgbClr val="002060"/>
                </a:solidFill>
              </a:rPr>
              <a:t> …. 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Всего  … детей.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Общее количество групп – … , из них – …..</a:t>
            </a:r>
            <a:r>
              <a:rPr lang="ru-RU" sz="2800" b="1" i="1" dirty="0" smtClean="0">
                <a:solidFill>
                  <a:srgbClr val="002060"/>
                </a:solidFill>
              </a:rPr>
              <a:t>  направленности</a:t>
            </a: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Структура групп МДОУ (кол-во групп и кол-во детей)  и особенности контингента (основные характеристики воспитанников: возрастные и индивидуальные). </a:t>
            </a:r>
            <a:r>
              <a:rPr lang="ru-RU" sz="2400" i="1" dirty="0" smtClean="0">
                <a:solidFill>
                  <a:srgbClr val="FF0000"/>
                </a:solidFill>
              </a:rPr>
              <a:t>Возрастные характеристики можно найти во всех комплексных программах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/>
              <a:pPr/>
              <a:t>51</a:t>
            </a:fld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2143116"/>
            <a:ext cx="8286808" cy="3590140"/>
            <a:chOff x="411480" y="0"/>
            <a:chExt cx="65424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Какова социокультурная ситуация развития ребёнка (воспитанника детского сада)?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500174"/>
            <a:ext cx="6542449" cy="1000132"/>
            <a:chOff x="411480" y="0"/>
            <a:chExt cx="6542449" cy="1579294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414366" y="-142900"/>
            <a:ext cx="8229600" cy="1069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Целевой раздел Программы</a:t>
            </a:r>
            <a:endParaRPr kumimoji="0" lang="ru-RU" alt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81595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357166"/>
            <a:ext cx="8643938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   Содержание Программы учитывает также особенности </a:t>
            </a:r>
            <a:r>
              <a:rPr lang="ru-RU" altLang="ru-RU" sz="3600" b="1" kern="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современных детей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: </a:t>
            </a:r>
            <a:r>
              <a:rPr lang="ru-RU" altLang="ru-RU" sz="3600" b="1" kern="0" dirty="0" err="1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гиперактивность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, любознательность, повышенная потребность к восприятию информации.</a:t>
            </a:r>
          </a:p>
          <a:p>
            <a:pPr>
              <a:spcBef>
                <a:spcPts val="1200"/>
              </a:spcBef>
              <a:defRPr/>
            </a:pPr>
            <a:r>
              <a:rPr lang="ru-RU" altLang="ru-RU" sz="3600" b="1" kern="0" dirty="0">
                <a:solidFill>
                  <a:srgbClr val="C00000"/>
                </a:solidFill>
                <a:effectLst/>
              </a:rPr>
              <a:t>                Современная </a:t>
            </a:r>
            <a:r>
              <a:rPr lang="ru-RU" altLang="ru-RU" sz="3600" b="1" kern="0" dirty="0" err="1">
                <a:solidFill>
                  <a:srgbClr val="C00000"/>
                </a:solidFill>
                <a:effectLst/>
              </a:rPr>
              <a:t>социокультурная</a:t>
            </a:r>
            <a:r>
              <a:rPr lang="ru-RU" altLang="ru-RU" sz="3600" b="1" kern="0" dirty="0">
                <a:solidFill>
                  <a:srgbClr val="C00000"/>
                </a:solidFill>
                <a:effectLst/>
              </a:rPr>
              <a:t> ситуация развития 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</a:rPr>
              <a:t>ребенка отражает …</a:t>
            </a:r>
            <a:endParaRPr lang="ru-RU" altLang="ru-RU" sz="3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ru-RU" altLang="ru-RU" sz="3600" b="1" kern="0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/>
              <a:pPr/>
              <a:t>53</a:t>
            </a:fld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591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ru-RU" altLang="ru-RU" sz="2600" b="1" dirty="0">
                <a:solidFill>
                  <a:srgbClr val="A50021"/>
                </a:solidFill>
                <a:latin typeface="+mj-lt"/>
              </a:rPr>
              <a:t>Современная социокультурная </a:t>
            </a:r>
            <a:r>
              <a:rPr lang="ru-RU" altLang="ru-RU" sz="2600" b="1" dirty="0" smtClean="0">
                <a:solidFill>
                  <a:srgbClr val="A50021"/>
                </a:solidFill>
                <a:latin typeface="+mj-lt"/>
              </a:rPr>
              <a:t>ситуация развития ребёнка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endParaRPr lang="ru-RU" altLang="ru-RU" sz="2600" b="1" dirty="0">
              <a:solidFill>
                <a:srgbClr val="A50021"/>
              </a:solidFill>
              <a:latin typeface="+mj-lt"/>
            </a:endParaRPr>
          </a:p>
          <a:p>
            <a:pPr marL="0" lvl="1"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1"/>
            </a:pPr>
            <a:r>
              <a:rPr lang="ru-RU" altLang="ru-RU" sz="1600" b="1" dirty="0">
                <a:solidFill>
                  <a:srgbClr val="C00000"/>
                </a:solidFill>
                <a:latin typeface="+mj-lt"/>
              </a:rPr>
              <a:t>) </a:t>
            </a:r>
            <a:r>
              <a:rPr lang="ru-RU" altLang="ru-RU" sz="2000" b="1" dirty="0" err="1">
                <a:solidFill>
                  <a:srgbClr val="C00000"/>
                </a:solidFill>
                <a:latin typeface="+mj-lt"/>
              </a:rPr>
              <a:t>Бóльшая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 открытость мира и доступность его познания для ребенка, больше 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</a:rPr>
              <a:t>источников 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информации </a:t>
            </a:r>
            <a:r>
              <a:rPr lang="ru-RU" altLang="ru-RU" sz="2000" dirty="0">
                <a:latin typeface="+mj-lt"/>
              </a:rPr>
              <a:t>(телевидение, интернет, большое количество игр и игрушек)</a:t>
            </a:r>
            <a:br>
              <a:rPr lang="ru-RU" altLang="ru-RU" sz="2000" dirty="0">
                <a:latin typeface="+mj-lt"/>
              </a:rPr>
            </a:br>
            <a:r>
              <a:rPr lang="ru-RU" altLang="ru-RU" sz="2000" dirty="0">
                <a:solidFill>
                  <a:srgbClr val="A50021"/>
                </a:solidFill>
                <a:latin typeface="+mj-lt"/>
              </a:rPr>
              <a:t>   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агрессивность доступной для ребенка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информации</a:t>
            </a:r>
          </a:p>
          <a:p>
            <a:pPr marL="0" lvl="1"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1"/>
            </a:pPr>
            <a:endParaRPr lang="ru-RU" altLang="ru-RU" sz="20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2"/>
            </a:pP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)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Культурная неустойчивость окружающего мира, смешение культур в 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</a:rPr>
              <a:t>совокупности     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с </a:t>
            </a:r>
            <a:r>
              <a:rPr lang="ru-RU" altLang="ru-RU" sz="2000" b="1" dirty="0" err="1">
                <a:solidFill>
                  <a:srgbClr val="C00000"/>
                </a:solidFill>
                <a:latin typeface="+mj-lt"/>
              </a:rPr>
              <a:t>многоязычностью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 </a:t>
            </a:r>
            <a:r>
              <a:rPr lang="ru-RU" altLang="ru-RU" sz="2000" b="1" dirty="0" err="1">
                <a:solidFill>
                  <a:srgbClr val="002060"/>
                </a:solidFill>
                <a:latin typeface="+mj-lt"/>
              </a:rPr>
              <a:t>разностность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 и иногда противоречивость предлагаемых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разными     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культурами образцов поведения и образцов отношения к окружающему миру </a:t>
            </a:r>
            <a:endParaRPr lang="ru-RU" altLang="ru-RU" sz="20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2"/>
            </a:pPr>
            <a:endParaRPr lang="ru-RU" altLang="ru-RU" sz="20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3"/>
            </a:pP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)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Сложность окружающей среды с технологической точки зрения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нарушение    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устоявшейся традиционной схемы передачи знаний и опыта от взрослых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детям </a:t>
            </a:r>
            <a:r>
              <a:rPr lang="ru-RU" altLang="ru-RU" sz="2000" b="1" dirty="0" smtClean="0">
                <a:solidFill>
                  <a:srgbClr val="A50021"/>
                </a:solidFill>
                <a:latin typeface="+mj-lt"/>
              </a:rPr>
              <a:t>   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формирование уже на этапе дошкольного детства универсальных,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комплексных    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качеств личности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ребенка</a:t>
            </a:r>
            <a:endParaRPr lang="ru-RU" alt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/>
              <a:pPr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417342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858280" cy="622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ru-RU" altLang="ru-RU" sz="2600" b="1" dirty="0">
                <a:solidFill>
                  <a:srgbClr val="A50021"/>
                </a:solidFill>
                <a:latin typeface="+mj-lt"/>
              </a:rPr>
              <a:t>Современная социокультурная </a:t>
            </a:r>
            <a:r>
              <a:rPr lang="ru-RU" altLang="ru-RU" sz="2600" b="1" dirty="0" smtClean="0">
                <a:solidFill>
                  <a:srgbClr val="A50021"/>
                </a:solidFill>
                <a:latin typeface="+mj-lt"/>
              </a:rPr>
              <a:t>ситуация развития </a:t>
            </a:r>
            <a:r>
              <a:rPr lang="ru-RU" altLang="ru-RU" sz="2600" b="1" dirty="0">
                <a:solidFill>
                  <a:srgbClr val="A50021"/>
                </a:solidFill>
                <a:latin typeface="+mj-lt"/>
              </a:rPr>
              <a:t>ребёнка</a:t>
            </a:r>
          </a:p>
          <a:p>
            <a:pPr marL="0" lvl="1">
              <a:lnSpc>
                <a:spcPct val="90000"/>
              </a:lnSpc>
              <a:buClr>
                <a:srgbClr val="C00000"/>
              </a:buClr>
            </a:pPr>
            <a:r>
              <a:rPr lang="ru-RU" altLang="ru-RU" sz="1600" b="1" dirty="0" smtClean="0">
                <a:solidFill>
                  <a:srgbClr val="C00000"/>
                </a:solidFill>
                <a:latin typeface="+mj-lt"/>
              </a:rPr>
              <a:t>4</a:t>
            </a:r>
            <a:r>
              <a:rPr lang="ru-RU" altLang="ru-RU" sz="1700" b="1" dirty="0" smtClean="0">
                <a:solidFill>
                  <a:srgbClr val="C00000"/>
                </a:solidFill>
                <a:latin typeface="+mj-lt"/>
              </a:rPr>
              <a:t>)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Быстрая изменяемость окружающего мира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новая методология познания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мира </a:t>
            </a:r>
            <a:r>
              <a:rPr lang="ru-RU" altLang="ru-RU" sz="2000" b="1" dirty="0" smtClean="0">
                <a:latin typeface="+mj-lt"/>
              </a:rPr>
              <a:t>   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овладение ребенком комплексным инструментарием познания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мира</a:t>
            </a:r>
          </a:p>
          <a:p>
            <a:pPr marL="0" lvl="1">
              <a:lnSpc>
                <a:spcPct val="90000"/>
              </a:lnSpc>
              <a:buClr>
                <a:srgbClr val="C00000"/>
              </a:buClr>
            </a:pPr>
            <a:endParaRPr lang="ru-RU" altLang="ru-RU" sz="20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5"/>
            </a:pP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)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Быстрая изменяемость окружающего мира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понимание ребенком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важности    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и неважности (второстепенности) информации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отбор содержания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дошкольного    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образования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усиление роли взрослого в защите ребенка от негативного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воздействия    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излишних источников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познания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5"/>
            </a:pPr>
            <a:endParaRPr lang="ru-RU" altLang="ru-RU" sz="20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Calibri" pitchFamily="34" charset="0"/>
              <a:buChar char="6"/>
            </a:pP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)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Агрессивность окружающей среды и ограниченность механизмов 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</a:rPr>
              <a:t>приспособляемости    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человеческого организма 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</a:rPr>
              <a:t>к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быстро изменяющимся условиям, наличие </a:t>
            </a:r>
            <a:r>
              <a:rPr lang="ru-RU" altLang="ru-RU" sz="2000" b="1" dirty="0" smtClean="0">
                <a:solidFill>
                  <a:srgbClr val="C00000"/>
                </a:solidFill>
                <a:latin typeface="+mj-lt"/>
              </a:rPr>
              <a:t> многочисленных вредных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для здоровья факторов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негативное влияние на здоровье детей –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как физическое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, так и психическое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возрастание роли инклюзивного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образования </a:t>
            </a:r>
            <a:r>
              <a:rPr lang="ru-RU" altLang="ru-RU" sz="2000" b="1" dirty="0" smtClean="0">
                <a:latin typeface="+mj-lt"/>
              </a:rPr>
              <a:t>    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  <a:sym typeface="Wingdings 3" pitchFamily="18" charset="2"/>
              </a:rPr>
              <a:t></a:t>
            </a:r>
            <a:r>
              <a:rPr lang="ru-RU" altLang="ru-RU" sz="2000" b="1" dirty="0">
                <a:solidFill>
                  <a:srgbClr val="A50021"/>
                </a:solidFill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влияние на формирование у детей норм поведения, исключающих </a:t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пренебрежительное отношение к детям с ограниченными возможностями здоровья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/>
              <a:pPr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417342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ru-RU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500034" y="1974590"/>
            <a:ext cx="8358245" cy="3974690"/>
            <a:chOff x="411480" y="0"/>
            <a:chExt cx="6598849" cy="15792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622070" y="33876"/>
              <a:ext cx="6388259" cy="1425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</a:endParaRPr>
            </a:p>
            <a:p>
              <a:pPr>
                <a:buFont typeface="Constantia" pitchFamily="18" charset="0"/>
                <a:buChar char="-"/>
                <a:defRPr/>
              </a:pPr>
              <a:r>
                <a:rPr lang="ru-RU" altLang="ru-RU" sz="2400" i="1" dirty="0" smtClean="0">
                  <a:solidFill>
                    <a:srgbClr val="002060"/>
                  </a:solidFill>
                  <a:latin typeface="+mj-lt"/>
                </a:rPr>
                <a:t> Какими характеристиками необходимо дополнить пояснительную записку?</a:t>
              </a:r>
              <a:endParaRPr lang="ru-RU" altLang="ru-RU" sz="2400" i="1" dirty="0">
                <a:solidFill>
                  <a:srgbClr val="002060"/>
                </a:solidFill>
                <a:latin typeface="+mj-lt"/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9900"/>
                </a:solidFill>
                <a:latin typeface="+mj-lt"/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785786" y="1142984"/>
            <a:ext cx="6542449" cy="1000132"/>
            <a:chOff x="411480" y="0"/>
            <a:chExt cx="6542449" cy="1579294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Пояснительная записка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414366" y="-142900"/>
            <a:ext cx="8229600" cy="1069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Целевой раздел Программы</a:t>
            </a:r>
            <a:endParaRPr kumimoji="0" lang="ru-RU" alt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36055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285736"/>
            <a:ext cx="8643938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ru-RU" altLang="ru-RU" sz="32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 Особенностью построения Программы является </a:t>
            </a:r>
            <a:r>
              <a:rPr lang="ru-RU" altLang="ru-RU" sz="3200" b="1" kern="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признание приоритетным направлением деятельности</a:t>
            </a:r>
            <a:r>
              <a:rPr lang="ru-RU" altLang="ru-RU" sz="32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….</a:t>
            </a:r>
          </a:p>
          <a:p>
            <a:pPr>
              <a:spcBef>
                <a:spcPts val="1200"/>
              </a:spcBef>
              <a:defRPr/>
            </a:pPr>
            <a:r>
              <a:rPr lang="ru-RU" altLang="ru-RU" sz="32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 </a:t>
            </a:r>
            <a:r>
              <a:rPr lang="ru-RU" altLang="ru-RU" sz="3200" b="1" kern="0" dirty="0">
                <a:solidFill>
                  <a:srgbClr val="002060"/>
                </a:solidFill>
                <a:effectLst/>
              </a:rPr>
              <a:t> </a:t>
            </a:r>
            <a:r>
              <a:rPr lang="ru-RU" altLang="ru-RU" sz="3200" b="1" kern="0" dirty="0">
                <a:solidFill>
                  <a:srgbClr val="C00000"/>
                </a:solidFill>
                <a:effectLst/>
              </a:rPr>
              <a:t>Соотношение обязательной </a:t>
            </a:r>
            <a:r>
              <a:rPr lang="ru-RU" altLang="ru-RU" sz="3200" b="1" kern="0" dirty="0">
                <a:solidFill>
                  <a:srgbClr val="002060"/>
                </a:solidFill>
                <a:effectLst/>
              </a:rPr>
              <a:t>части Программы и </a:t>
            </a:r>
            <a:r>
              <a:rPr lang="ru-RU" altLang="ru-RU" sz="3200" b="1" kern="0" dirty="0">
                <a:solidFill>
                  <a:srgbClr val="C00000"/>
                </a:solidFill>
                <a:effectLst/>
              </a:rPr>
              <a:t>части, формируемой участниками образовательных отношений</a:t>
            </a:r>
            <a:r>
              <a:rPr lang="ru-RU" altLang="ru-RU" sz="3200" b="1" kern="0" dirty="0">
                <a:solidFill>
                  <a:srgbClr val="002060"/>
                </a:solidFill>
                <a:effectLst/>
              </a:rPr>
              <a:t> с учетом приоритетного направления деятельности определено как … </a:t>
            </a:r>
            <a:r>
              <a:rPr lang="ru-RU" altLang="ru-RU" sz="3200" b="1" kern="0" dirty="0">
                <a:solidFill>
                  <a:srgbClr val="FF0000"/>
                </a:solidFill>
                <a:effectLst/>
              </a:rPr>
              <a:t>(75% и 25</a:t>
            </a:r>
            <a:r>
              <a:rPr lang="ru-RU" altLang="ru-RU" sz="3200" b="1" kern="0" dirty="0" smtClean="0">
                <a:solidFill>
                  <a:srgbClr val="FF0000"/>
                </a:solidFill>
                <a:effectLst/>
              </a:rPr>
              <a:t>% - ?) </a:t>
            </a:r>
            <a:endParaRPr lang="ru-RU" altLang="ru-RU" sz="32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/>
              <a:pPr/>
              <a:t>57</a:t>
            </a:fld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65" y="500063"/>
            <a:ext cx="8215339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 МДОУ </a:t>
            </a:r>
            <a:r>
              <a:rPr lang="ru-RU" altLang="ru-RU" sz="3600" b="1" kern="0" dirty="0" smtClean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«_______________»   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работает в условиях </a:t>
            </a:r>
            <a:r>
              <a:rPr lang="ru-RU" altLang="ru-RU" sz="3600" b="1" kern="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полного дня (12-часового пребывания)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.</a:t>
            </a:r>
          </a:p>
          <a:p>
            <a:pPr>
              <a:spcBef>
                <a:spcPts val="1200"/>
              </a:spcBef>
              <a:defRPr/>
            </a:pPr>
            <a:endParaRPr lang="ru-RU" altLang="ru-RU" sz="3600" b="1" kern="0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  Группы </a:t>
            </a:r>
            <a:r>
              <a:rPr lang="ru-RU" altLang="ru-RU" sz="3600" b="1" kern="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функционируют            в режиме </a:t>
            </a: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5-дневной рабочей недели.</a:t>
            </a:r>
          </a:p>
          <a:p>
            <a:pPr>
              <a:spcBef>
                <a:spcPts val="1200"/>
              </a:spcBef>
              <a:defRPr/>
            </a:pPr>
            <a:r>
              <a:rPr lang="ru-RU" altLang="ru-RU" sz="3600" b="1" kern="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           </a:t>
            </a:r>
            <a:endParaRPr lang="ru-RU" altLang="ru-RU" sz="3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/>
              <a:pPr/>
              <a:t>58</a:t>
            </a:fld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428596" y="2000240"/>
            <a:ext cx="8501122" cy="3929090"/>
            <a:chOff x="411480" y="0"/>
            <a:chExt cx="6542449" cy="1579294"/>
          </a:xfr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altLang="ru-RU" sz="44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altLang="ru-RU" sz="44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7"/>
          <p:cNvGrpSpPr/>
          <p:nvPr/>
        </p:nvGrpSpPr>
        <p:grpSpPr>
          <a:xfrm>
            <a:off x="1142976" y="1285860"/>
            <a:ext cx="7000924" cy="1000132"/>
            <a:chOff x="411480" y="0"/>
            <a:chExt cx="6542449" cy="1579294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36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Планируемые результаты освоения программы</a:t>
              </a:r>
              <a:endPara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7046" name="Picture 4" descr="Рисунок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00037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14366" y="-142900"/>
            <a:ext cx="8229600" cy="1069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Целевой раздел Программы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/>
              <a:pPr/>
              <a:t>59</a:t>
            </a:fld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76600" y="5157788"/>
            <a:ext cx="5543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r" eaLnBrk="0" hangingPunct="0"/>
            <a:r>
              <a:rPr lang="ru-RU" sz="1800" b="1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9144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20"/>
          <p:cNvSpPr>
            <a:spLocks noChangeArrowheads="1"/>
          </p:cNvSpPr>
          <p:nvPr/>
        </p:nvSpPr>
        <p:spPr bwMode="auto">
          <a:xfrm>
            <a:off x="928662" y="142859"/>
            <a:ext cx="7715250" cy="92868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0000"/>
                </a:solidFill>
                <a:effectLst/>
                <a:latin typeface="Arial" pitchFamily="34" charset="0"/>
              </a:rPr>
              <a:t>Федеральные государственные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effectLst/>
                <a:latin typeface="Arial" pitchFamily="34" charset="0"/>
              </a:rPr>
              <a:t>образовательные стандарты</a:t>
            </a:r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6500826" y="1571612"/>
            <a:ext cx="2357454" cy="12858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№ 273-ФЗ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с</a:t>
            </a: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т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. </a:t>
            </a: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2, 11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214282" y="1643050"/>
            <a:ext cx="7086600" cy="1428750"/>
          </a:xfrm>
          <a:prstGeom prst="rect">
            <a:avLst/>
          </a:prstGeom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3200" kern="0" dirty="0">
                <a:solidFill>
                  <a:schemeClr val="tx1"/>
                </a:solidFill>
                <a:effectLst/>
                <a:latin typeface="+mn-lt"/>
              </a:rPr>
              <a:t>Совокупность обязательных требований к образованию определённого уровня, утверждённых федеральным органом исполнительной власти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285720" y="3857628"/>
            <a:ext cx="3214710" cy="1285884"/>
          </a:xfrm>
          <a:custGeom>
            <a:avLst/>
            <a:gdLst>
              <a:gd name="connsiteX0" fmla="*/ 0 w 2888888"/>
              <a:gd name="connsiteY0" fmla="*/ 95094 h 950943"/>
              <a:gd name="connsiteX1" fmla="*/ 27852 w 2888888"/>
              <a:gd name="connsiteY1" fmla="*/ 27852 h 950943"/>
              <a:gd name="connsiteX2" fmla="*/ 95094 w 2888888"/>
              <a:gd name="connsiteY2" fmla="*/ 0 h 950943"/>
              <a:gd name="connsiteX3" fmla="*/ 2793794 w 2888888"/>
              <a:gd name="connsiteY3" fmla="*/ 0 h 950943"/>
              <a:gd name="connsiteX4" fmla="*/ 2861036 w 2888888"/>
              <a:gd name="connsiteY4" fmla="*/ 27852 h 950943"/>
              <a:gd name="connsiteX5" fmla="*/ 2888888 w 2888888"/>
              <a:gd name="connsiteY5" fmla="*/ 95094 h 950943"/>
              <a:gd name="connsiteX6" fmla="*/ 2888888 w 2888888"/>
              <a:gd name="connsiteY6" fmla="*/ 855849 h 950943"/>
              <a:gd name="connsiteX7" fmla="*/ 2861036 w 2888888"/>
              <a:gd name="connsiteY7" fmla="*/ 923091 h 950943"/>
              <a:gd name="connsiteX8" fmla="*/ 2793794 w 2888888"/>
              <a:gd name="connsiteY8" fmla="*/ 950943 h 950943"/>
              <a:gd name="connsiteX9" fmla="*/ 95094 w 2888888"/>
              <a:gd name="connsiteY9" fmla="*/ 950943 h 950943"/>
              <a:gd name="connsiteX10" fmla="*/ 27852 w 2888888"/>
              <a:gd name="connsiteY10" fmla="*/ 923091 h 950943"/>
              <a:gd name="connsiteX11" fmla="*/ 0 w 2888888"/>
              <a:gd name="connsiteY11" fmla="*/ 855849 h 950943"/>
              <a:gd name="connsiteX12" fmla="*/ 0 w 2888888"/>
              <a:gd name="connsiteY12" fmla="*/ 95094 h 95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8888" h="950943">
                <a:moveTo>
                  <a:pt x="0" y="95094"/>
                </a:moveTo>
                <a:cubicBezTo>
                  <a:pt x="0" y="69873"/>
                  <a:pt x="10019" y="45686"/>
                  <a:pt x="27852" y="27852"/>
                </a:cubicBezTo>
                <a:cubicBezTo>
                  <a:pt x="45686" y="10018"/>
                  <a:pt x="69873" y="0"/>
                  <a:pt x="95094" y="0"/>
                </a:cubicBezTo>
                <a:lnTo>
                  <a:pt x="2793794" y="0"/>
                </a:lnTo>
                <a:cubicBezTo>
                  <a:pt x="2819015" y="0"/>
                  <a:pt x="2843202" y="10019"/>
                  <a:pt x="2861036" y="27852"/>
                </a:cubicBezTo>
                <a:cubicBezTo>
                  <a:pt x="2878870" y="45686"/>
                  <a:pt x="2888888" y="69873"/>
                  <a:pt x="2888888" y="95094"/>
                </a:cubicBezTo>
                <a:lnTo>
                  <a:pt x="2888888" y="855849"/>
                </a:lnTo>
                <a:cubicBezTo>
                  <a:pt x="2888888" y="881070"/>
                  <a:pt x="2878869" y="905257"/>
                  <a:pt x="2861036" y="923091"/>
                </a:cubicBezTo>
                <a:cubicBezTo>
                  <a:pt x="2843202" y="940925"/>
                  <a:pt x="2819015" y="950943"/>
                  <a:pt x="2793794" y="950943"/>
                </a:cubicBezTo>
                <a:lnTo>
                  <a:pt x="95094" y="950943"/>
                </a:lnTo>
                <a:cubicBezTo>
                  <a:pt x="69873" y="950943"/>
                  <a:pt x="45686" y="940924"/>
                  <a:pt x="27852" y="923091"/>
                </a:cubicBezTo>
                <a:cubicBezTo>
                  <a:pt x="10018" y="905257"/>
                  <a:pt x="0" y="881070"/>
                  <a:pt x="0" y="855849"/>
                </a:cubicBezTo>
                <a:lnTo>
                  <a:pt x="0" y="95094"/>
                </a:lnTo>
                <a:close/>
              </a:path>
            </a:pathLst>
          </a:custGeom>
          <a:gradFill rotWithShape="1">
            <a:gsLst>
              <a:gs pos="0">
                <a:srgbClr val="438086">
                  <a:tint val="1000"/>
                  <a:satMod val="255000"/>
                </a:srgbClr>
              </a:gs>
              <a:gs pos="55000">
                <a:srgbClr val="438086">
                  <a:tint val="12000"/>
                  <a:satMod val="255000"/>
                </a:srgbClr>
              </a:gs>
              <a:gs pos="100000">
                <a:srgbClr val="438086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38086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lIns="67857" tIns="54522" rIns="67857" bIns="54522" spcCol="1270" anchor="ctr"/>
          <a:lstStyle/>
          <a:p>
            <a:pPr algn="ctr" defTabSz="9334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Требования </a:t>
            </a:r>
            <a:b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</a:br>
            <a: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к</a:t>
            </a:r>
            <a:r>
              <a:rPr lang="ru-RU" sz="28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 структуре</a:t>
            </a:r>
            <a: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 ООП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2857488" y="5357826"/>
            <a:ext cx="3500462" cy="1214446"/>
          </a:xfrm>
          <a:custGeom>
            <a:avLst/>
            <a:gdLst>
              <a:gd name="connsiteX0" fmla="*/ 0 w 2888888"/>
              <a:gd name="connsiteY0" fmla="*/ 95094 h 950943"/>
              <a:gd name="connsiteX1" fmla="*/ 27852 w 2888888"/>
              <a:gd name="connsiteY1" fmla="*/ 27852 h 950943"/>
              <a:gd name="connsiteX2" fmla="*/ 95094 w 2888888"/>
              <a:gd name="connsiteY2" fmla="*/ 0 h 950943"/>
              <a:gd name="connsiteX3" fmla="*/ 2793794 w 2888888"/>
              <a:gd name="connsiteY3" fmla="*/ 0 h 950943"/>
              <a:gd name="connsiteX4" fmla="*/ 2861036 w 2888888"/>
              <a:gd name="connsiteY4" fmla="*/ 27852 h 950943"/>
              <a:gd name="connsiteX5" fmla="*/ 2888888 w 2888888"/>
              <a:gd name="connsiteY5" fmla="*/ 95094 h 950943"/>
              <a:gd name="connsiteX6" fmla="*/ 2888888 w 2888888"/>
              <a:gd name="connsiteY6" fmla="*/ 855849 h 950943"/>
              <a:gd name="connsiteX7" fmla="*/ 2861036 w 2888888"/>
              <a:gd name="connsiteY7" fmla="*/ 923091 h 950943"/>
              <a:gd name="connsiteX8" fmla="*/ 2793794 w 2888888"/>
              <a:gd name="connsiteY8" fmla="*/ 950943 h 950943"/>
              <a:gd name="connsiteX9" fmla="*/ 95094 w 2888888"/>
              <a:gd name="connsiteY9" fmla="*/ 950943 h 950943"/>
              <a:gd name="connsiteX10" fmla="*/ 27852 w 2888888"/>
              <a:gd name="connsiteY10" fmla="*/ 923091 h 950943"/>
              <a:gd name="connsiteX11" fmla="*/ 0 w 2888888"/>
              <a:gd name="connsiteY11" fmla="*/ 855849 h 950943"/>
              <a:gd name="connsiteX12" fmla="*/ 0 w 2888888"/>
              <a:gd name="connsiteY12" fmla="*/ 95094 h 95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8888" h="950943">
                <a:moveTo>
                  <a:pt x="0" y="95094"/>
                </a:moveTo>
                <a:cubicBezTo>
                  <a:pt x="0" y="69873"/>
                  <a:pt x="10019" y="45686"/>
                  <a:pt x="27852" y="27852"/>
                </a:cubicBezTo>
                <a:cubicBezTo>
                  <a:pt x="45686" y="10018"/>
                  <a:pt x="69873" y="0"/>
                  <a:pt x="95094" y="0"/>
                </a:cubicBezTo>
                <a:lnTo>
                  <a:pt x="2793794" y="0"/>
                </a:lnTo>
                <a:cubicBezTo>
                  <a:pt x="2819015" y="0"/>
                  <a:pt x="2843202" y="10019"/>
                  <a:pt x="2861036" y="27852"/>
                </a:cubicBezTo>
                <a:cubicBezTo>
                  <a:pt x="2878870" y="45686"/>
                  <a:pt x="2888888" y="69873"/>
                  <a:pt x="2888888" y="95094"/>
                </a:cubicBezTo>
                <a:lnTo>
                  <a:pt x="2888888" y="855849"/>
                </a:lnTo>
                <a:cubicBezTo>
                  <a:pt x="2888888" y="881070"/>
                  <a:pt x="2878869" y="905257"/>
                  <a:pt x="2861036" y="923091"/>
                </a:cubicBezTo>
                <a:cubicBezTo>
                  <a:pt x="2843202" y="940925"/>
                  <a:pt x="2819015" y="950943"/>
                  <a:pt x="2793794" y="950943"/>
                </a:cubicBezTo>
                <a:lnTo>
                  <a:pt x="95094" y="950943"/>
                </a:lnTo>
                <a:cubicBezTo>
                  <a:pt x="69873" y="950943"/>
                  <a:pt x="45686" y="940924"/>
                  <a:pt x="27852" y="923091"/>
                </a:cubicBezTo>
                <a:cubicBezTo>
                  <a:pt x="10018" y="905257"/>
                  <a:pt x="0" y="881070"/>
                  <a:pt x="0" y="855849"/>
                </a:cubicBezTo>
                <a:lnTo>
                  <a:pt x="0" y="95094"/>
                </a:lnTo>
                <a:close/>
              </a:path>
            </a:pathLst>
          </a:custGeom>
          <a:gradFill rotWithShape="1">
            <a:gsLst>
              <a:gs pos="0">
                <a:srgbClr val="438086">
                  <a:tint val="1000"/>
                  <a:satMod val="255000"/>
                </a:srgbClr>
              </a:gs>
              <a:gs pos="55000">
                <a:srgbClr val="438086">
                  <a:tint val="12000"/>
                  <a:satMod val="255000"/>
                </a:srgbClr>
              </a:gs>
              <a:gs pos="100000">
                <a:srgbClr val="438086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38086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lIns="67857" tIns="54522" rIns="67857" bIns="54522" spcCol="1270" anchor="ctr"/>
          <a:lstStyle/>
          <a:p>
            <a:pPr algn="ctr" defTabSz="9334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Требования </a:t>
            </a:r>
            <a:b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</a:br>
            <a: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к</a:t>
            </a:r>
            <a:r>
              <a:rPr lang="ru-RU" sz="28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 условиям реализации</a:t>
            </a:r>
            <a: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 ООП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5500694" y="3857628"/>
            <a:ext cx="3357586" cy="1357322"/>
          </a:xfrm>
          <a:custGeom>
            <a:avLst/>
            <a:gdLst>
              <a:gd name="connsiteX0" fmla="*/ 0 w 2888888"/>
              <a:gd name="connsiteY0" fmla="*/ 95094 h 950943"/>
              <a:gd name="connsiteX1" fmla="*/ 27852 w 2888888"/>
              <a:gd name="connsiteY1" fmla="*/ 27852 h 950943"/>
              <a:gd name="connsiteX2" fmla="*/ 95094 w 2888888"/>
              <a:gd name="connsiteY2" fmla="*/ 0 h 950943"/>
              <a:gd name="connsiteX3" fmla="*/ 2793794 w 2888888"/>
              <a:gd name="connsiteY3" fmla="*/ 0 h 950943"/>
              <a:gd name="connsiteX4" fmla="*/ 2861036 w 2888888"/>
              <a:gd name="connsiteY4" fmla="*/ 27852 h 950943"/>
              <a:gd name="connsiteX5" fmla="*/ 2888888 w 2888888"/>
              <a:gd name="connsiteY5" fmla="*/ 95094 h 950943"/>
              <a:gd name="connsiteX6" fmla="*/ 2888888 w 2888888"/>
              <a:gd name="connsiteY6" fmla="*/ 855849 h 950943"/>
              <a:gd name="connsiteX7" fmla="*/ 2861036 w 2888888"/>
              <a:gd name="connsiteY7" fmla="*/ 923091 h 950943"/>
              <a:gd name="connsiteX8" fmla="*/ 2793794 w 2888888"/>
              <a:gd name="connsiteY8" fmla="*/ 950943 h 950943"/>
              <a:gd name="connsiteX9" fmla="*/ 95094 w 2888888"/>
              <a:gd name="connsiteY9" fmla="*/ 950943 h 950943"/>
              <a:gd name="connsiteX10" fmla="*/ 27852 w 2888888"/>
              <a:gd name="connsiteY10" fmla="*/ 923091 h 950943"/>
              <a:gd name="connsiteX11" fmla="*/ 0 w 2888888"/>
              <a:gd name="connsiteY11" fmla="*/ 855849 h 950943"/>
              <a:gd name="connsiteX12" fmla="*/ 0 w 2888888"/>
              <a:gd name="connsiteY12" fmla="*/ 95094 h 95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8888" h="950943">
                <a:moveTo>
                  <a:pt x="0" y="95094"/>
                </a:moveTo>
                <a:cubicBezTo>
                  <a:pt x="0" y="69873"/>
                  <a:pt x="10019" y="45686"/>
                  <a:pt x="27852" y="27852"/>
                </a:cubicBezTo>
                <a:cubicBezTo>
                  <a:pt x="45686" y="10018"/>
                  <a:pt x="69873" y="0"/>
                  <a:pt x="95094" y="0"/>
                </a:cubicBezTo>
                <a:lnTo>
                  <a:pt x="2793794" y="0"/>
                </a:lnTo>
                <a:cubicBezTo>
                  <a:pt x="2819015" y="0"/>
                  <a:pt x="2843202" y="10019"/>
                  <a:pt x="2861036" y="27852"/>
                </a:cubicBezTo>
                <a:cubicBezTo>
                  <a:pt x="2878870" y="45686"/>
                  <a:pt x="2888888" y="69873"/>
                  <a:pt x="2888888" y="95094"/>
                </a:cubicBezTo>
                <a:lnTo>
                  <a:pt x="2888888" y="855849"/>
                </a:lnTo>
                <a:cubicBezTo>
                  <a:pt x="2888888" y="881070"/>
                  <a:pt x="2878869" y="905257"/>
                  <a:pt x="2861036" y="923091"/>
                </a:cubicBezTo>
                <a:cubicBezTo>
                  <a:pt x="2843202" y="940925"/>
                  <a:pt x="2819015" y="950943"/>
                  <a:pt x="2793794" y="950943"/>
                </a:cubicBezTo>
                <a:lnTo>
                  <a:pt x="95094" y="950943"/>
                </a:lnTo>
                <a:cubicBezTo>
                  <a:pt x="69873" y="950943"/>
                  <a:pt x="45686" y="940924"/>
                  <a:pt x="27852" y="923091"/>
                </a:cubicBezTo>
                <a:cubicBezTo>
                  <a:pt x="10018" y="905257"/>
                  <a:pt x="0" y="881070"/>
                  <a:pt x="0" y="855849"/>
                </a:cubicBezTo>
                <a:lnTo>
                  <a:pt x="0" y="95094"/>
                </a:lnTo>
                <a:close/>
              </a:path>
            </a:pathLst>
          </a:custGeom>
          <a:gradFill rotWithShape="1">
            <a:gsLst>
              <a:gs pos="0">
                <a:srgbClr val="438086">
                  <a:tint val="1000"/>
                  <a:satMod val="255000"/>
                </a:srgbClr>
              </a:gs>
              <a:gs pos="55000">
                <a:srgbClr val="438086">
                  <a:tint val="12000"/>
                  <a:satMod val="255000"/>
                </a:srgbClr>
              </a:gs>
              <a:gs pos="100000">
                <a:srgbClr val="438086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38086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lIns="67857" tIns="54522" rIns="67857" bIns="54522" spcCol="1270" anchor="ctr"/>
          <a:lstStyle/>
          <a:p>
            <a:pPr algn="ctr" defTabSz="9334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Требования </a:t>
            </a:r>
            <a:b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</a:br>
            <a: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к</a:t>
            </a:r>
            <a:r>
              <a:rPr lang="ru-RU" sz="28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 результатам освоения</a:t>
            </a:r>
            <a:r>
              <a:rPr lang="ru-RU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latin typeface="Arial" pitchFamily="34" charset="0"/>
              </a:rPr>
              <a:t> ООП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4500562" y="3857628"/>
            <a:ext cx="1000132" cy="428628"/>
          </a:xfrm>
          <a:prstGeom prst="straightConnector1">
            <a:avLst/>
          </a:prstGeom>
          <a:ln w="31750">
            <a:solidFill>
              <a:srgbClr val="CC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3500430" y="3857628"/>
            <a:ext cx="1000132" cy="500066"/>
          </a:xfrm>
          <a:prstGeom prst="straightConnector1">
            <a:avLst/>
          </a:prstGeom>
          <a:ln w="31750">
            <a:solidFill>
              <a:srgbClr val="CC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3714745" y="4572009"/>
            <a:ext cx="1571636" cy="2"/>
          </a:xfrm>
          <a:prstGeom prst="straightConnector1">
            <a:avLst/>
          </a:prstGeom>
          <a:ln w="31750">
            <a:solidFill>
              <a:srgbClr val="CC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630932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428596" y="2000240"/>
            <a:ext cx="8501122" cy="3929090"/>
            <a:chOff x="411480" y="0"/>
            <a:chExt cx="6542449" cy="1579294"/>
          </a:xfr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altLang="ru-RU" sz="1600" b="1" dirty="0">
                <a:solidFill>
                  <a:srgbClr val="002060"/>
                </a:solidFill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ru-RU" altLang="ru-RU" sz="4400" b="1" dirty="0">
                  <a:solidFill>
                    <a:srgbClr val="002060"/>
                  </a:solidFill>
                </a:rPr>
                <a:t> интегративные качества</a:t>
              </a:r>
            </a:p>
            <a:p>
              <a:pPr>
                <a:buFont typeface="Wingdings" pitchFamily="2" charset="2"/>
                <a:buChar char="ü"/>
                <a:defRPr/>
              </a:pPr>
              <a:endParaRPr lang="ru-RU" altLang="ru-RU" sz="4400" b="1" dirty="0">
                <a:solidFill>
                  <a:srgbClr val="002060"/>
                </a:solidFill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ru-RU" altLang="ru-RU" sz="4400" b="1" dirty="0">
                  <a:solidFill>
                    <a:srgbClr val="002060"/>
                  </a:solidFill>
                </a:rPr>
                <a:t> целевые ориентиры</a:t>
              </a:r>
            </a:p>
            <a:p>
              <a:pPr>
                <a:defRPr/>
              </a:pPr>
              <a:endParaRPr lang="ru-RU" altLang="ru-RU" sz="2400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3" name="Прямая соединительная линия 12"/>
          <p:cNvCxnSpPr>
            <a:cxnSpLocks noChangeShapeType="1"/>
          </p:cNvCxnSpPr>
          <p:nvPr/>
        </p:nvCxnSpPr>
        <p:spPr bwMode="auto">
          <a:xfrm flipV="1">
            <a:off x="1142976" y="2714623"/>
            <a:ext cx="4286280" cy="1428757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3" name="Группа 7"/>
          <p:cNvGrpSpPr/>
          <p:nvPr/>
        </p:nvGrpSpPr>
        <p:grpSpPr>
          <a:xfrm>
            <a:off x="1142976" y="1285860"/>
            <a:ext cx="7000924" cy="1000132"/>
            <a:chOff x="411480" y="0"/>
            <a:chExt cx="6542449" cy="1579294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36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Планируемые результаты освоения программы</a:t>
              </a:r>
              <a:endPara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414366" y="-142900"/>
            <a:ext cx="8229600" cy="1069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Целевой раздел Программы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>
                <a:solidFill>
                  <a:srgbClr val="FFFF00"/>
                </a:solidFill>
              </a:rPr>
              <a:pPr/>
              <a:t>60</a:t>
            </a:fld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357158" y="2000240"/>
            <a:ext cx="8501122" cy="4429156"/>
            <a:chOff x="411480" y="0"/>
            <a:chExt cx="6542449" cy="1579294"/>
          </a:xfr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>
                <a:defRPr/>
              </a:pPr>
              <a:endParaRPr lang="ru-RU" altLang="ru-RU" sz="24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altLang="ru-RU" sz="44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altLang="ru-RU" sz="44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endParaRPr lang="ru-RU" altLang="ru-RU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7"/>
          <p:cNvGrpSpPr/>
          <p:nvPr/>
        </p:nvGrpSpPr>
        <p:grpSpPr>
          <a:xfrm>
            <a:off x="1142976" y="1285860"/>
            <a:ext cx="7000924" cy="1000132"/>
            <a:chOff x="411480" y="0"/>
            <a:chExt cx="6542449" cy="1579294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11480" y="0"/>
              <a:ext cx="6542449" cy="157929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575" y="77095"/>
              <a:ext cx="6388259" cy="14251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17742" tIns="0" rIns="217742" bIns="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36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Планируемые результаты освоения программы</a:t>
              </a:r>
              <a:endPara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414366" y="-142900"/>
            <a:ext cx="8229600" cy="1069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Целевой раздел Программы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418702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dirty="0" smtClean="0">
                <a:solidFill>
                  <a:srgbClr val="002060"/>
                </a:solidFill>
              </a:rPr>
              <a:t>Целевые ориентиры развития ребёнка младенческого, раннего и дошкольного возрастов (в соответствии с контингентом воспитанников  организации),  </a:t>
            </a:r>
            <a:r>
              <a:rPr lang="ru-RU" altLang="ru-RU" sz="2400" i="1" dirty="0" smtClean="0">
                <a:solidFill>
                  <a:srgbClr val="000099"/>
                </a:solidFill>
              </a:rPr>
              <a:t>дополненные ориентирами, связанными с реализацией приоритетного направления деятельности организации</a:t>
            </a:r>
          </a:p>
          <a:p>
            <a:pPr>
              <a:defRPr/>
            </a:pPr>
            <a:endParaRPr lang="ru-RU" altLang="ru-RU" sz="24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altLang="ru-RU" sz="24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2400" dirty="0" smtClean="0">
                <a:solidFill>
                  <a:srgbClr val="003399"/>
                </a:solidFill>
              </a:rPr>
              <a:t>     + … П</a:t>
            </a:r>
            <a:r>
              <a:rPr lang="ru-RU" sz="2400" dirty="0" smtClean="0">
                <a:solidFill>
                  <a:srgbClr val="003399"/>
                </a:solidFill>
              </a:rPr>
              <a:t>ромежуточные планируемые результаты,     предлагаемые авторами примерных ООП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3714744" y="4572008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4.6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630932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>
                <a:solidFill>
                  <a:srgbClr val="FFFF00"/>
                </a:solidFill>
              </a:rPr>
              <a:pPr/>
              <a:t>61</a:t>
            </a:fld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357171"/>
            <a:ext cx="7929563" cy="71437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ориентиры – 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092" name="TextBox 15"/>
          <p:cNvSpPr txBox="1">
            <a:spLocks noChangeArrowheads="1"/>
          </p:cNvSpPr>
          <p:nvPr/>
        </p:nvSpPr>
        <p:spPr bwMode="auto">
          <a:xfrm>
            <a:off x="285781" y="1142984"/>
            <a:ext cx="86439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effectLst/>
                <a:latin typeface="Arial" pitchFamily="34" charset="0"/>
                <a:cs typeface="Arial" pitchFamily="34" charset="0"/>
              </a:rPr>
              <a:t>социально-нормативные возрастные характеристики </a:t>
            </a:r>
            <a:r>
              <a:rPr lang="ru-RU" sz="28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возможных</a:t>
            </a:r>
            <a:r>
              <a:rPr lang="ru-RU" sz="2800" b="1" dirty="0">
                <a:effectLst/>
                <a:latin typeface="Arial" pitchFamily="34" charset="0"/>
                <a:cs typeface="Arial" pitchFamily="34" charset="0"/>
              </a:rPr>
              <a:t> достижений ребенка на этапе завершения уровня дошкольного </a:t>
            </a: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образования</a:t>
            </a:r>
            <a:endParaRPr lang="ru-RU" sz="28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5857884" y="2643182"/>
            <a:ext cx="2857520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4.1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85720" y="3286124"/>
            <a:ext cx="8643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Определяются независимо от форм реализации Программы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а также от её  характера, особенностей развития  детей и видов Организации,                                  реализующей Программу</a:t>
            </a: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5929322" y="4214818"/>
            <a:ext cx="2857520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4.2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85720" y="4857760"/>
            <a:ext cx="8643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подлежат непосредственной оценке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в том числе в виде педагогической диагностики (мониторинга),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являются основой объективной оценки подготовки детей</a:t>
            </a:r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5929322" y="6000768"/>
            <a:ext cx="2857520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4.3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6309320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>
                <a:solidFill>
                  <a:srgbClr val="FFFF00"/>
                </a:solidFill>
              </a:rPr>
              <a:pPr/>
              <a:t>62</a:t>
            </a:fld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  <p:bldP spid="7" grpId="0"/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63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00034" y="1714487"/>
            <a:ext cx="8004204" cy="4384687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аттестации педагогических кадров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оценки качества образования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оценки уровня развития детей, в том числе в рамках мониторинга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оценки выполнения муниципального (государственного) задания посредством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их включения в показатели качества выполнения задания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распределения стимулирующего фонда оплаты труда работников ДОО</a:t>
            </a:r>
          </a:p>
          <a:p>
            <a:pPr lvl="8">
              <a:spcAft>
                <a:spcPts val="600"/>
              </a:spcAft>
              <a:buClr>
                <a:srgbClr val="FF0000"/>
              </a:buCl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				</a:t>
            </a:r>
            <a:endParaRPr lang="ru-RU" sz="1900" b="1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8786842" cy="1296144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A50021"/>
                </a:solidFill>
              </a:rPr>
              <a:t/>
            </a:r>
            <a:br>
              <a:rPr lang="ru-RU" altLang="ru-RU" sz="3600" b="1" dirty="0" smtClean="0">
                <a:solidFill>
                  <a:srgbClr val="A50021"/>
                </a:solidFill>
              </a:rPr>
            </a:br>
            <a:r>
              <a:rPr lang="ru-RU" altLang="ru-RU" sz="3600" b="1" dirty="0" smtClean="0">
                <a:solidFill>
                  <a:srgbClr val="A50021"/>
                </a:solidFill>
              </a:rPr>
              <a:t/>
            </a:r>
            <a:br>
              <a:rPr lang="ru-RU" altLang="ru-RU" sz="3600" b="1" dirty="0" smtClean="0">
                <a:solidFill>
                  <a:srgbClr val="A50021"/>
                </a:solidFill>
              </a:rPr>
            </a:br>
            <a:r>
              <a:rPr lang="ru-RU" altLang="ru-RU" sz="3600" b="1" dirty="0" smtClean="0">
                <a:solidFill>
                  <a:srgbClr val="A50021"/>
                </a:solidFill>
              </a:rPr>
              <a:t/>
            </a:r>
            <a:br>
              <a:rPr lang="ru-RU" altLang="ru-RU" sz="3600" b="1" dirty="0" smtClean="0">
                <a:solidFill>
                  <a:srgbClr val="A50021"/>
                </a:solidFill>
              </a:rPr>
            </a:br>
            <a:r>
              <a:rPr lang="ru-RU" altLang="ru-RU" sz="3600" b="1" dirty="0" smtClean="0">
                <a:solidFill>
                  <a:srgbClr val="A50021"/>
                </a:solidFill>
              </a:rPr>
              <a:t>Целевые ориентиры</a:t>
            </a:r>
            <a:br>
              <a:rPr lang="ru-RU" altLang="ru-RU" sz="3600" b="1" dirty="0" smtClean="0">
                <a:solidFill>
                  <a:srgbClr val="A50021"/>
                </a:solidFill>
              </a:rPr>
            </a:br>
            <a:r>
              <a:rPr lang="ru-RU" altLang="ru-RU" sz="3600" b="1" dirty="0" smtClean="0">
                <a:solidFill>
                  <a:srgbClr val="A50021"/>
                </a:solidFill>
              </a:rPr>
              <a:t> не могут служить основанием для</a:t>
            </a:r>
            <a:endParaRPr lang="ru-RU" altLang="ru-RU" sz="3600" b="1" dirty="0">
              <a:solidFill>
                <a:srgbClr val="A50021"/>
              </a:solidFill>
            </a:endParaRP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5857884" y="6000768"/>
            <a:ext cx="2857520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4.5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7BFE6-83D3-401F-A97E-D30856CF9730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3068960"/>
            <a:ext cx="8229600" cy="9350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800" b="1" dirty="0" smtClean="0">
                <a:solidFill>
                  <a:srgbClr val="C00000"/>
                </a:solidFill>
              </a:rPr>
              <a:t>Содержательный раздел </a:t>
            </a:r>
            <a:br>
              <a:rPr lang="ru-RU" altLang="ru-RU" sz="4800" b="1" dirty="0" smtClean="0">
                <a:solidFill>
                  <a:srgbClr val="C00000"/>
                </a:solidFill>
              </a:rPr>
            </a:br>
            <a:r>
              <a:rPr lang="ru-RU" altLang="ru-RU" sz="4800" b="1" dirty="0" smtClean="0">
                <a:solidFill>
                  <a:srgbClr val="C00000"/>
                </a:solidFill>
              </a:rPr>
              <a:t>основной образовательной программы</a:t>
            </a: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3851920" y="5661248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2.11.2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077072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В содержательном разделе не должно быть много текстовых описательных фрагментов, если ДОУ использует Примерную  программу. Целесообразно наполнить данный раздел схематическими, табличными материалами и диаграммами.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108984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9592" y="6237312"/>
            <a:ext cx="609600" cy="441324"/>
          </a:xfrm>
        </p:spPr>
        <p:txBody>
          <a:bodyPr/>
          <a:lstStyle/>
          <a:p>
            <a:fld id="{15917FC6-FE4B-4F6E-B2EC-3DE1C828876C}" type="slidenum">
              <a:rPr lang="ru-RU" smtClean="0"/>
              <a:pPr/>
              <a:t>65</a:t>
            </a:fld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094470453"/>
              </p:ext>
            </p:extLst>
          </p:nvPr>
        </p:nvGraphicFramePr>
        <p:xfrm>
          <a:off x="1" y="285728"/>
          <a:ext cx="8858280" cy="559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3995936" y="6093296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2.11.2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40361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66</a:t>
            </a:fld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3234546953"/>
              </p:ext>
            </p:extLst>
          </p:nvPr>
        </p:nvGraphicFramePr>
        <p:xfrm>
          <a:off x="755576" y="692696"/>
          <a:ext cx="6624736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80312" y="692696"/>
            <a:ext cx="792088" cy="3312368"/>
          </a:xfrm>
          <a:prstGeom prst="rect">
            <a:avLst/>
          </a:prstGeom>
          <a:solidFill>
            <a:srgbClr val="D6E9EA">
              <a:alpha val="5019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Личностное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развитие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</a:rPr>
              <a:t>ОБРАЗОВАТЕЛЬНЫЕ ОБЛАСТИ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199146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ОБЯЗАТЕЛЬНАЯ ЧАСТЬ -  с учётом Примерной ООП</a:t>
            </a:r>
          </a:p>
          <a:p>
            <a:pPr>
              <a:spcAft>
                <a:spcPts val="600"/>
              </a:spcAft>
            </a:pPr>
            <a:endParaRPr lang="ru-RU" sz="1000" dirty="0" smtClean="0">
              <a:solidFill>
                <a:srgbClr val="002060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ЧАСТЬ, ФОРМИРУЕМАЯ УЧАСТНИКАМИ ОБРАЗОВАТЕЛЬНЫХ ОТНОШЕНИЙ - дополнительные материалы с учётом используемых методических пособий, обеспечивающих реализацию данного содержания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41764468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A401D-1587-4176-BD03-62B785160B56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  <p:grpSp>
        <p:nvGrpSpPr>
          <p:cNvPr id="75" name="Группа 74"/>
          <p:cNvGrpSpPr/>
          <p:nvPr/>
        </p:nvGrpSpPr>
        <p:grpSpPr>
          <a:xfrm>
            <a:off x="1403648" y="1268760"/>
            <a:ext cx="6768752" cy="4968552"/>
            <a:chOff x="1475086" y="1428736"/>
            <a:chExt cx="6768752" cy="5146708"/>
          </a:xfrm>
        </p:grpSpPr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3357554" y="2285992"/>
              <a:ext cx="2214578" cy="43180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205867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Принципы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 bwMode="auto">
            <a:xfrm>
              <a:off x="3071802" y="1857364"/>
              <a:ext cx="1428760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2357422" y="1428736"/>
              <a:ext cx="1439862" cy="395288"/>
            </a:xfrm>
            <a:prstGeom prst="rect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Цель</a:t>
              </a:r>
            </a:p>
          </p:txBody>
        </p:sp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>
              <a:off x="5238734" y="1428736"/>
              <a:ext cx="1439863" cy="431800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Задачи</a:t>
              </a:r>
              <a:endParaRPr lang="ru-RU" sz="2400" dirty="0">
                <a:solidFill>
                  <a:srgbClr val="C00000"/>
                </a:solidFill>
                <a:latin typeface="+mj-lt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3797284" y="1679561"/>
              <a:ext cx="144145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4518009" y="3786190"/>
              <a:ext cx="0" cy="2873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3654409" y="4143380"/>
              <a:ext cx="1727200" cy="43180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E6128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Методы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1" name="Text Box 3"/>
            <p:cNvSpPr txBox="1">
              <a:spLocks noChangeArrowheads="1"/>
            </p:cNvSpPr>
            <p:nvPr/>
          </p:nvSpPr>
          <p:spPr bwMode="auto">
            <a:xfrm>
              <a:off x="3357554" y="3214686"/>
              <a:ext cx="2439996" cy="43180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205867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Направления 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4572000" y="2857496"/>
              <a:ext cx="0" cy="2873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 bwMode="auto">
            <a:xfrm>
              <a:off x="4500562" y="4643446"/>
              <a:ext cx="1071570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 bwMode="auto">
            <a:xfrm rot="10800000" flipV="1">
              <a:off x="3428992" y="4643446"/>
              <a:ext cx="1082674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Text Box 3"/>
            <p:cNvSpPr txBox="1">
              <a:spLocks noChangeArrowheads="1"/>
            </p:cNvSpPr>
            <p:nvPr/>
          </p:nvSpPr>
          <p:spPr bwMode="auto">
            <a:xfrm>
              <a:off x="4845064" y="5143512"/>
              <a:ext cx="1727200" cy="43180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E6128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Формы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0" name="Text Box 3"/>
            <p:cNvSpPr txBox="1">
              <a:spLocks noChangeArrowheads="1"/>
            </p:cNvSpPr>
            <p:nvPr/>
          </p:nvSpPr>
          <p:spPr bwMode="auto">
            <a:xfrm>
              <a:off x="2416172" y="5143512"/>
              <a:ext cx="1727200" cy="43180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E6128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Средства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 bwMode="auto">
            <a:xfrm>
              <a:off x="3230547" y="5643578"/>
              <a:ext cx="1198577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 bwMode="auto">
            <a:xfrm rot="10800000" flipV="1">
              <a:off x="4500562" y="5643578"/>
              <a:ext cx="1296988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 bwMode="auto">
            <a:xfrm rot="10800000" flipV="1">
              <a:off x="4643438" y="1928802"/>
              <a:ext cx="1330352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3" name="Text Box 3"/>
            <p:cNvSpPr txBox="1">
              <a:spLocks noChangeArrowheads="1"/>
            </p:cNvSpPr>
            <p:nvPr/>
          </p:nvSpPr>
          <p:spPr bwMode="auto">
            <a:xfrm>
              <a:off x="1475086" y="6143644"/>
              <a:ext cx="6768752" cy="43180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205867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Содержание (по возрастным этапам)  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4" name="AutoShape 21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115616" y="188640"/>
            <a:ext cx="7810682" cy="792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000" b="1" dirty="0" smtClean="0">
              <a:solidFill>
                <a:srgbClr val="333399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333399"/>
                </a:solidFill>
                <a:latin typeface="Arial" charset="0"/>
              </a:rPr>
              <a:t>Можно представить описание 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</a:rPr>
              <a:t>Содержательного раздела</a:t>
            </a:r>
          </a:p>
          <a:p>
            <a:pPr algn="ctr">
              <a:defRPr/>
            </a:pPr>
            <a:r>
              <a:rPr lang="ru-RU" sz="2000" b="1" i="1" dirty="0" smtClean="0"/>
              <a:t>в структурированном виде</a:t>
            </a:r>
            <a:r>
              <a:rPr lang="ru-RU" sz="2000" dirty="0" smtClean="0"/>
              <a:t> (схемы, диаграммы, таблицы)</a:t>
            </a:r>
          </a:p>
          <a:p>
            <a:pPr algn="ctr">
              <a:defRPr/>
            </a:pPr>
            <a:endParaRPr lang="ru-RU" sz="20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357159" y="4412704"/>
            <a:ext cx="8102630" cy="1752600"/>
          </a:xfrm>
          <a:prstGeom prst="rect">
            <a:avLst/>
          </a:prstGeom>
        </p:spPr>
        <p:txBody>
          <a:bodyPr rtlCol="0" anchor="b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Образовательная область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«Познавательное развитие»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50" name="Picture 2" descr="D:\Личное\Фотографии\Фото. раб\ФОТО ДОУ\Рисунок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856651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>
                <a:solidFill>
                  <a:srgbClr val="CCFFFF"/>
                </a:solidFill>
              </a:rPr>
              <a:pPr/>
              <a:t>68</a:t>
            </a:fld>
            <a:endParaRPr lang="ru-RU" dirty="0">
              <a:solidFill>
                <a:srgbClr val="CCFF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98463" y="333375"/>
            <a:ext cx="8353425" cy="118745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 b="1"/>
              <a:t>Основная цель</a:t>
            </a:r>
            <a:endParaRPr lang="en-US" sz="2800" b="1"/>
          </a:p>
          <a:p>
            <a:pPr algn="ctr" eaLnBrk="1" hangingPunct="1">
              <a:lnSpc>
                <a:spcPct val="90000"/>
              </a:lnSpc>
            </a:pPr>
            <a:r>
              <a:rPr lang="ru-RU" b="1"/>
              <a:t>развитие познавательных интересов и познавательных способностей детей, которые можно подразделить на сенсорные, интеллектуально-познавательные и интеллектуально-творческие</a:t>
            </a:r>
            <a:endParaRPr lang="ru-RU"/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395288" y="1916113"/>
            <a:ext cx="8353425" cy="4319587"/>
            <a:chOff x="984" y="2470"/>
            <a:chExt cx="13153" cy="6805"/>
          </a:xfrm>
        </p:grpSpPr>
        <p:sp>
          <p:nvSpPr>
            <p:cNvPr id="78854" name="Text Box 4"/>
            <p:cNvSpPr txBox="1">
              <a:spLocks noChangeArrowheads="1"/>
            </p:cNvSpPr>
            <p:nvPr/>
          </p:nvSpPr>
          <p:spPr bwMode="auto">
            <a:xfrm>
              <a:off x="984" y="2470"/>
              <a:ext cx="13153" cy="6805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sz="2800" b="1"/>
                <a:t>Задачи познавательного развития</a:t>
              </a:r>
              <a:br>
                <a:rPr lang="ru-RU" sz="2800" b="1"/>
              </a:br>
              <a:r>
                <a:rPr lang="ru-RU" sz="1600" b="1"/>
                <a:t>в федеральном государственном образовательном стандарте дошкольного образования</a:t>
              </a:r>
              <a:endParaRPr lang="ru-RU" sz="1600"/>
            </a:p>
          </p:txBody>
        </p:sp>
        <p:grpSp>
          <p:nvGrpSpPr>
            <p:cNvPr id="78855" name="Group 5"/>
            <p:cNvGrpSpPr>
              <a:grpSpLocks/>
            </p:cNvGrpSpPr>
            <p:nvPr/>
          </p:nvGrpSpPr>
          <p:grpSpPr bwMode="auto">
            <a:xfrm>
              <a:off x="1210" y="3600"/>
              <a:ext cx="12699" cy="1817"/>
              <a:chOff x="1752" y="3574"/>
              <a:chExt cx="12699" cy="1842"/>
            </a:xfrm>
          </p:grpSpPr>
          <p:sp>
            <p:nvSpPr>
              <p:cNvPr id="78860" name="Text Box 6"/>
              <p:cNvSpPr txBox="1">
                <a:spLocks noChangeArrowheads="1"/>
              </p:cNvSpPr>
              <p:nvPr/>
            </p:nvSpPr>
            <p:spPr bwMode="auto">
              <a:xfrm>
                <a:off x="1751" y="3574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sz="1600" b="1"/>
                  <a:t>Развитие интересов детей, любознательности и познавательной мотивации</a:t>
                </a:r>
                <a:endParaRPr lang="ru-RU" sz="1600"/>
              </a:p>
            </p:txBody>
          </p:sp>
          <p:sp>
            <p:nvSpPr>
              <p:cNvPr id="78861" name="Text Box 7"/>
              <p:cNvSpPr txBox="1">
                <a:spLocks noChangeArrowheads="1"/>
              </p:cNvSpPr>
              <p:nvPr/>
            </p:nvSpPr>
            <p:spPr bwMode="auto">
              <a:xfrm>
                <a:off x="1751" y="4269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sz="1600" b="1"/>
                  <a:t>Формирование познавательных действий, становление сознания</a:t>
                </a:r>
                <a:endParaRPr lang="ru-RU" sz="1600"/>
              </a:p>
            </p:txBody>
          </p:sp>
          <p:sp>
            <p:nvSpPr>
              <p:cNvPr id="78862" name="Text Box 8"/>
              <p:cNvSpPr txBox="1">
                <a:spLocks noChangeArrowheads="1"/>
              </p:cNvSpPr>
              <p:nvPr/>
            </p:nvSpPr>
            <p:spPr bwMode="auto">
              <a:xfrm>
                <a:off x="1751" y="4956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sz="1600" b="1" dirty="0"/>
                  <a:t>Р</a:t>
                </a:r>
                <a:r>
                  <a:rPr lang="en-US" sz="1600" b="1" dirty="0" err="1"/>
                  <a:t>азвитие</a:t>
                </a:r>
                <a:r>
                  <a:rPr lang="en-US" sz="1600" b="1" dirty="0"/>
                  <a:t> </a:t>
                </a:r>
                <a:r>
                  <a:rPr lang="en-US" sz="1600" b="1" dirty="0" err="1"/>
                  <a:t>воображения</a:t>
                </a:r>
                <a:r>
                  <a:rPr lang="en-US" sz="1600" b="1" dirty="0"/>
                  <a:t> и </a:t>
                </a:r>
                <a:r>
                  <a:rPr lang="en-US" sz="1600" b="1" dirty="0" err="1"/>
                  <a:t>творческой</a:t>
                </a:r>
                <a:r>
                  <a:rPr lang="ru-RU" sz="1600" b="1" dirty="0"/>
                  <a:t> </a:t>
                </a:r>
                <a:r>
                  <a:rPr lang="en-US" sz="1600" b="1" dirty="0" err="1"/>
                  <a:t>активности</a:t>
                </a:r>
                <a:endParaRPr lang="ru-RU" sz="1600" dirty="0"/>
              </a:p>
            </p:txBody>
          </p:sp>
        </p:grpSp>
        <p:grpSp>
          <p:nvGrpSpPr>
            <p:cNvPr id="78856" name="Group 9"/>
            <p:cNvGrpSpPr>
              <a:grpSpLocks/>
            </p:cNvGrpSpPr>
            <p:nvPr/>
          </p:nvGrpSpPr>
          <p:grpSpPr bwMode="auto">
            <a:xfrm>
              <a:off x="1210" y="5646"/>
              <a:ext cx="12699" cy="3516"/>
              <a:chOff x="1510" y="6566"/>
              <a:chExt cx="12699" cy="3516"/>
            </a:xfrm>
          </p:grpSpPr>
          <p:sp>
            <p:nvSpPr>
              <p:cNvPr id="78857" name="Text Box 10"/>
              <p:cNvSpPr txBox="1">
                <a:spLocks noChangeArrowheads="1"/>
              </p:cNvSpPr>
              <p:nvPr/>
            </p:nvSpPr>
            <p:spPr bwMode="auto">
              <a:xfrm>
                <a:off x="1509" y="826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sz="1600" b="1"/>
                  <a:t>Формирование первичных представлений о малой родине и Отечестве, представлений о социокультурных ценностях народа, об отечественных традициях и праздниках</a:t>
                </a:r>
                <a:endParaRPr lang="ru-RU" sz="1600"/>
              </a:p>
            </p:txBody>
          </p:sp>
          <p:sp>
            <p:nvSpPr>
              <p:cNvPr id="78858" name="Text Box 11"/>
              <p:cNvSpPr txBox="1">
                <a:spLocks noChangeArrowheads="1"/>
              </p:cNvSpPr>
              <p:nvPr/>
            </p:nvSpPr>
            <p:spPr bwMode="auto">
              <a:xfrm>
                <a:off x="1509" y="6566"/>
                <a:ext cx="12701" cy="14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sz="1600" b="1"/>
      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      </a:r>
                <a:r>
                  <a:rPr lang="ru-RU" sz="1400"/>
                  <a:t>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    </a:r>
              </a:p>
            </p:txBody>
          </p:sp>
          <p:sp>
            <p:nvSpPr>
              <p:cNvPr id="78859" name="Text Box 12"/>
              <p:cNvSpPr txBox="1">
                <a:spLocks noChangeArrowheads="1"/>
              </p:cNvSpPr>
              <p:nvPr/>
            </p:nvSpPr>
            <p:spPr bwMode="auto">
              <a:xfrm>
                <a:off x="1509" y="928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sz="1600" b="1"/>
                  <a:t>Формирование первичных представлений о планете Земля как общем доме людей,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ru-RU" sz="1600" b="1"/>
                  <a:t>об особенностях её природы, многообразии стран и народов</a:t>
                </a:r>
                <a:endParaRPr lang="ru-RU" sz="1600"/>
              </a:p>
            </p:txBody>
          </p:sp>
        </p:grpSp>
      </p:grpSp>
      <p:sp>
        <p:nvSpPr>
          <p:cNvPr id="78852" name="AutoShape 5"/>
          <p:cNvSpPr>
            <a:spLocks noChangeArrowheads="1"/>
          </p:cNvSpPr>
          <p:nvPr/>
        </p:nvSpPr>
        <p:spPr bwMode="auto">
          <a:xfrm>
            <a:off x="4435475" y="1557338"/>
            <a:ext cx="280988" cy="358775"/>
          </a:xfrm>
          <a:prstGeom prst="downArrow">
            <a:avLst>
              <a:gd name="adj1" fmla="val 39102"/>
              <a:gd name="adj2" fmla="val 55666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eaVert"/>
          <a:lstStyle/>
          <a:p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C8C5-8C6B-4CA4-8B03-8113E0EA3691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7286644" y="1357298"/>
            <a:ext cx="1571604" cy="4286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2.4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7286644" y="6072206"/>
            <a:ext cx="1571604" cy="4286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2.6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86664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76600" y="5157788"/>
            <a:ext cx="5543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r" eaLnBrk="0" hangingPunct="0"/>
            <a:r>
              <a:rPr lang="ru-RU" sz="1800" b="1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9144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20"/>
          <p:cNvSpPr>
            <a:spLocks noChangeArrowheads="1"/>
          </p:cNvSpPr>
          <p:nvPr/>
        </p:nvSpPr>
        <p:spPr bwMode="auto">
          <a:xfrm>
            <a:off x="467544" y="476672"/>
            <a:ext cx="8280920" cy="10715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Примерная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основная образовательная программа -</a:t>
            </a:r>
            <a:endParaRPr lang="ru-RU" sz="3200" b="1" dirty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6357950" y="5429264"/>
            <a:ext cx="2357454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№ 273-ФЗ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с</a:t>
            </a: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татья 2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271482" y="3357572"/>
            <a:ext cx="8586798" cy="1428750"/>
          </a:xfrm>
          <a:prstGeom prst="rect">
            <a:avLst/>
          </a:prstGeom>
        </p:spPr>
        <p:txBody>
          <a:bodyPr anchor="ctr"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2348880"/>
            <a:ext cx="74168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программа, прошедшая экспертизу и попавшая в реестр примерных ООП,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являющийся государственной информационной системой</a:t>
            </a:r>
            <a:r>
              <a:rPr lang="ru-RU" sz="3200" b="1" i="1" dirty="0" smtClean="0"/>
              <a:t> 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630932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928" y="18864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</a:t>
            </a:r>
          </a:p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учётом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928" y="1167135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Примерной ООП «От рождения до школы»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72816"/>
            <a:ext cx="8856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Развитие познавательных интересов детей, расширение опыта ориентировки в окружающем, сенсорное развитие, развитие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об объектах окружающего мира, о свойствах и отношениях объектов окружающего мира (форме, цвете, размере, материале, звучании, ритме, темпе, причинах и следствиях и др.).</a:t>
            </a:r>
          </a:p>
          <a:p>
            <a:pPr algn="ctr"/>
            <a:r>
              <a:rPr lang="ru-RU" dirty="0"/>
              <a:t>Развитие восприятия, внимания, памяти, наблюдательности, способности анализировать, сравнивать, выделять характерные, существенные признаки предметов и явлений окружающего мира; умения устанавливать простейшие связи между предметами и явлениями, делать простейшие обобщения.</a:t>
            </a:r>
          </a:p>
          <a:p>
            <a:pPr algn="ctr"/>
            <a:r>
              <a:rPr lang="ru-RU" dirty="0"/>
              <a:t>Ознакомление с окружающим социальным миром, расширение кругозора детей, формирование целостной картины мира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>Формирование первичных представлений о малой родине и Отечестве, представлений о социокультурных ценностях нашего народа, об отечественных традициях и праздниках.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309320"/>
            <a:ext cx="47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>
                <a:solidFill>
                  <a:srgbClr val="CCFFFF"/>
                </a:solidFill>
              </a:rPr>
              <a:pPr/>
              <a:t>70</a:t>
            </a:fld>
            <a:endParaRPr lang="ru-RU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03335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928" y="188640"/>
            <a:ext cx="85689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</a:t>
            </a:r>
          </a:p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учётом</a:t>
            </a:r>
          </a:p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928" y="1167135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Примерной ООП «От рождения до школы»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17987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Формирование </a:t>
            </a:r>
            <a:r>
              <a:rPr lang="ru-RU" dirty="0"/>
              <a:t>элементарных представлений о планете Земля как общем доме людей, о многообразии стран и народов мира.</a:t>
            </a:r>
          </a:p>
          <a:p>
            <a:pPr algn="ctr"/>
            <a:r>
              <a:rPr lang="ru-RU" dirty="0"/>
              <a:t>Формирование элементарных математических представлений, первичных представлений об основных свойствах и отношениях объектов окружающего мира: форме, цвете, размере, количестве, числе, части и целом, пространстве и времени.</a:t>
            </a:r>
          </a:p>
          <a:p>
            <a:pPr algn="ctr"/>
            <a:r>
              <a:rPr lang="ru-RU" dirty="0"/>
              <a:t>Ознакомление с природой и природными явлениями. Развитие умения устанавливать причинно-следственные связи между природными явлениями. Формирование первичных представлений о природном многообразии планеты Земля. Формирование элементарных экологических представлений. Формирование понимания того, что человек – часть природы, что он должен беречь, охранять и защищать ее, что в природе все взаимосвязано, что жизнь человека на Земле во многом зависит от окружающей среды. Воспитание умения правильно вести себя в природе. Воспитание любви к природе, желания беречь ее.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6309320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>
                <a:solidFill>
                  <a:srgbClr val="CCFFFF"/>
                </a:solidFill>
              </a:rPr>
              <a:pPr/>
              <a:t>71</a:t>
            </a:fld>
            <a:endParaRPr lang="ru-RU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02713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Группа 17"/>
          <p:cNvGrpSpPr>
            <a:grpSpLocks/>
          </p:cNvGrpSpPr>
          <p:nvPr/>
        </p:nvGrpSpPr>
        <p:grpSpPr bwMode="auto">
          <a:xfrm>
            <a:off x="395288" y="549275"/>
            <a:ext cx="8280400" cy="5544021"/>
            <a:chOff x="365125" y="731838"/>
            <a:chExt cx="9922902" cy="5809323"/>
          </a:xfrm>
        </p:grpSpPr>
        <p:sp>
          <p:nvSpPr>
            <p:cNvPr id="79876" name="Line 2"/>
            <p:cNvSpPr>
              <a:spLocks noChangeShapeType="1"/>
            </p:cNvSpPr>
            <p:nvPr/>
          </p:nvSpPr>
          <p:spPr bwMode="auto">
            <a:xfrm>
              <a:off x="8661401" y="1410861"/>
              <a:ext cx="0" cy="42370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9877" name="Line 3"/>
            <p:cNvSpPr>
              <a:spLocks noChangeShapeType="1"/>
            </p:cNvSpPr>
            <p:nvPr/>
          </p:nvSpPr>
          <p:spPr bwMode="auto">
            <a:xfrm>
              <a:off x="5235575" y="1410861"/>
              <a:ext cx="0" cy="38766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9878" name="Line 4"/>
            <p:cNvSpPr>
              <a:spLocks noChangeShapeType="1"/>
            </p:cNvSpPr>
            <p:nvPr/>
          </p:nvSpPr>
          <p:spPr bwMode="auto">
            <a:xfrm>
              <a:off x="1898651" y="1410861"/>
              <a:ext cx="0" cy="47879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9879" name="Rectangle 5"/>
            <p:cNvSpPr>
              <a:spLocks noChangeArrowheads="1"/>
            </p:cNvSpPr>
            <p:nvPr/>
          </p:nvSpPr>
          <p:spPr bwMode="auto">
            <a:xfrm>
              <a:off x="365125" y="1877968"/>
              <a:ext cx="3133247" cy="96647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РАЗВИТИЕ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МЫШЛЕНИЯ,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ПАМЯТИ И ВНИМАНИЯ</a:t>
              </a:r>
              <a:endParaRPr lang="ru-RU" sz="1600" dirty="0"/>
            </a:p>
          </p:txBody>
        </p:sp>
        <p:sp>
          <p:nvSpPr>
            <p:cNvPr id="79880" name="Rectangle 6"/>
            <p:cNvSpPr>
              <a:spLocks noChangeArrowheads="1"/>
            </p:cNvSpPr>
            <p:nvPr/>
          </p:nvSpPr>
          <p:spPr bwMode="auto">
            <a:xfrm>
              <a:off x="3717148" y="1877968"/>
              <a:ext cx="3131345" cy="11178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РАЗВИТИЕ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 smtClean="0"/>
                <a:t>ЛЮБОЗНАТЕЛЬ-НОСТИ</a:t>
              </a:r>
              <a:endParaRPr lang="ru-RU" sz="1600" dirty="0"/>
            </a:p>
          </p:txBody>
        </p:sp>
        <p:sp>
          <p:nvSpPr>
            <p:cNvPr id="79881" name="Rectangle 7"/>
            <p:cNvSpPr>
              <a:spLocks noChangeArrowheads="1"/>
            </p:cNvSpPr>
            <p:nvPr/>
          </p:nvSpPr>
          <p:spPr bwMode="auto">
            <a:xfrm>
              <a:off x="7099610" y="1862996"/>
              <a:ext cx="3133247" cy="113282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ФОРМИРОВАНИЕ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СПЕЦИАЛЬНЫХ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СПОСОБОВ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ОРИЕНТАЦИИ</a:t>
              </a:r>
              <a:endParaRPr lang="ru-RU" sz="1600" dirty="0"/>
            </a:p>
          </p:txBody>
        </p:sp>
        <p:sp>
          <p:nvSpPr>
            <p:cNvPr id="79882" name="Rectangle 8"/>
            <p:cNvSpPr>
              <a:spLocks noChangeArrowheads="1"/>
            </p:cNvSpPr>
            <p:nvPr/>
          </p:nvSpPr>
          <p:spPr bwMode="auto">
            <a:xfrm>
              <a:off x="365125" y="3145530"/>
              <a:ext cx="3133247" cy="613819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РАЗЛИЧНЫЕ ВИДЫ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ДЕЯТЕЛЬНОСТИ</a:t>
              </a:r>
              <a:endParaRPr lang="ru-RU" sz="1600" dirty="0"/>
            </a:p>
          </p:txBody>
        </p:sp>
        <p:sp>
          <p:nvSpPr>
            <p:cNvPr id="79883" name="Rectangle 9"/>
            <p:cNvSpPr>
              <a:spLocks noChangeArrowheads="1"/>
            </p:cNvSpPr>
            <p:nvPr/>
          </p:nvSpPr>
          <p:spPr bwMode="auto">
            <a:xfrm>
              <a:off x="365125" y="4126976"/>
              <a:ext cx="3133247" cy="63211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ВОПРОСЫ ДЕТЕЙ</a:t>
              </a:r>
              <a:endParaRPr lang="ru-RU" sz="1600" dirty="0"/>
            </a:p>
          </p:txBody>
        </p:sp>
        <p:sp>
          <p:nvSpPr>
            <p:cNvPr id="79884" name="Rectangle 10"/>
            <p:cNvSpPr>
              <a:spLocks noChangeArrowheads="1"/>
            </p:cNvSpPr>
            <p:nvPr/>
          </p:nvSpPr>
          <p:spPr bwMode="auto">
            <a:xfrm>
              <a:off x="365125" y="5108422"/>
              <a:ext cx="3133247" cy="6104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ЗАНЯТИЯ ПО РАЗВИТИЮ ЛОГИКИ</a:t>
              </a:r>
              <a:endParaRPr lang="ru-RU" sz="1600" dirty="0"/>
            </a:p>
          </p:txBody>
        </p:sp>
        <p:sp>
          <p:nvSpPr>
            <p:cNvPr id="79885" name="Rectangle 11"/>
            <p:cNvSpPr>
              <a:spLocks noChangeArrowheads="1"/>
            </p:cNvSpPr>
            <p:nvPr/>
          </p:nvSpPr>
          <p:spPr bwMode="auto">
            <a:xfrm>
              <a:off x="365125" y="6068243"/>
              <a:ext cx="3133247" cy="47291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РАЗВИВАЮЩИЕ ИГРЫ</a:t>
              </a:r>
              <a:endParaRPr lang="ru-RU" sz="1600" dirty="0"/>
            </a:p>
          </p:txBody>
        </p:sp>
        <p:sp>
          <p:nvSpPr>
            <p:cNvPr id="79886" name="Rectangle 12"/>
            <p:cNvSpPr>
              <a:spLocks noChangeArrowheads="1"/>
            </p:cNvSpPr>
            <p:nvPr/>
          </p:nvSpPr>
          <p:spPr bwMode="auto">
            <a:xfrm>
              <a:off x="3717148" y="3597994"/>
              <a:ext cx="3131345" cy="104465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РАЗВИТИЕ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ПОЗНАВАТЕЛЬНОЙ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МОТИВАЦИИ</a:t>
              </a:r>
              <a:endParaRPr lang="ru-RU" sz="1600" dirty="0"/>
            </a:p>
          </p:txBody>
        </p:sp>
        <p:sp>
          <p:nvSpPr>
            <p:cNvPr id="79887" name="Rectangle 13"/>
            <p:cNvSpPr>
              <a:spLocks noChangeArrowheads="1"/>
            </p:cNvSpPr>
            <p:nvPr/>
          </p:nvSpPr>
          <p:spPr bwMode="auto">
            <a:xfrm>
              <a:off x="3717148" y="5331327"/>
              <a:ext cx="3131345" cy="113614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РАЗВИТИЕ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ВООБРАЖЕНИЯ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И ТВОРЧЕСКОЙ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АКТИВНОСТИ</a:t>
              </a:r>
              <a:endParaRPr lang="ru-RU" sz="1600" dirty="0"/>
            </a:p>
          </p:txBody>
        </p:sp>
        <p:sp>
          <p:nvSpPr>
            <p:cNvPr id="79888" name="Rectangle 14"/>
            <p:cNvSpPr>
              <a:spLocks noChangeArrowheads="1"/>
            </p:cNvSpPr>
            <p:nvPr/>
          </p:nvSpPr>
          <p:spPr bwMode="auto">
            <a:xfrm>
              <a:off x="7095805" y="3597994"/>
              <a:ext cx="3192222" cy="105630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ЭКСПЕРИМЕНТИРОВАНИЕ С ПРИРОДНЫМ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МАТЕРИАЛОМ</a:t>
              </a:r>
              <a:endParaRPr lang="ru-RU" sz="1600" dirty="0"/>
            </a:p>
          </p:txBody>
        </p:sp>
        <p:sp>
          <p:nvSpPr>
            <p:cNvPr id="79889" name="Rectangle 15"/>
            <p:cNvSpPr>
              <a:spLocks noChangeArrowheads="1"/>
            </p:cNvSpPr>
            <p:nvPr/>
          </p:nvSpPr>
          <p:spPr bwMode="auto">
            <a:xfrm>
              <a:off x="7099610" y="5339644"/>
              <a:ext cx="3133247" cy="112616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ИСПОЛЬЗОВАНИЕ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СХЕМ, СИМВОЛОВ,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ЗНАКОВ</a:t>
              </a:r>
              <a:endParaRPr lang="ru-RU" sz="1600" dirty="0"/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365125" y="731838"/>
              <a:ext cx="9920999" cy="6786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spcBef>
                  <a:spcPts val="1200"/>
                </a:spcBef>
                <a:spcAft>
                  <a:spcPts val="1000"/>
                </a:spcAft>
                <a:defRPr/>
              </a:pPr>
              <a:r>
                <a:rPr lang="ru-RU" sz="2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ПОЗНАВАТЕЛЬНОЕ РАЗВИТИЕ ДОШКОЛЬНИКОВ</a:t>
              </a:r>
              <a:endParaRPr lang="ru-RU" sz="2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</p:grp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8AD15-19A4-4621-83A9-680B357DE411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307362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1AA6F-F97C-4863-9582-D1B91318AF98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81025"/>
            <a:ext cx="8534400" cy="760413"/>
          </a:xfr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условия успешного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полноценного интеллектуального развития детей дошкольного возраста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1923" name="Group 8"/>
          <p:cNvGrpSpPr>
            <a:grpSpLocks/>
          </p:cNvGrpSpPr>
          <p:nvPr/>
        </p:nvGrpSpPr>
        <p:grpSpPr bwMode="auto">
          <a:xfrm>
            <a:off x="395288" y="3716338"/>
            <a:ext cx="8353425" cy="2449512"/>
            <a:chOff x="567" y="4237"/>
            <a:chExt cx="13156" cy="3856"/>
          </a:xfrm>
        </p:grpSpPr>
        <p:sp>
          <p:nvSpPr>
            <p:cNvPr id="9225" name="Text Box 9" descr="Букет"/>
            <p:cNvSpPr txBox="1">
              <a:spLocks noChangeArrowheads="1"/>
            </p:cNvSpPr>
            <p:nvPr/>
          </p:nvSpPr>
          <p:spPr bwMode="auto">
            <a:xfrm>
              <a:off x="567" y="4237"/>
              <a:ext cx="13156" cy="38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charset="0"/>
              </a:endParaRPr>
            </a:p>
          </p:txBody>
        </p:sp>
        <p:grpSp>
          <p:nvGrpSpPr>
            <p:cNvPr id="81933" name="Group 10"/>
            <p:cNvGrpSpPr>
              <a:grpSpLocks/>
            </p:cNvGrpSpPr>
            <p:nvPr/>
          </p:nvGrpSpPr>
          <p:grpSpPr bwMode="auto">
            <a:xfrm>
              <a:off x="680" y="4351"/>
              <a:ext cx="12929" cy="3604"/>
              <a:chOff x="680" y="4351"/>
              <a:chExt cx="12929" cy="3604"/>
            </a:xfrm>
          </p:grpSpPr>
          <p:sp>
            <p:nvSpPr>
              <p:cNvPr id="9232" name="Text Box 16"/>
              <p:cNvSpPr txBox="1">
                <a:spLocks noChangeArrowheads="1"/>
              </p:cNvSpPr>
              <p:nvPr/>
            </p:nvSpPr>
            <p:spPr bwMode="auto">
              <a:xfrm>
                <a:off x="720" y="4352"/>
                <a:ext cx="5103" cy="2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речевого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общения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детей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, обеспечивающая </a:t>
                </a:r>
                <a:r>
                  <a:rPr lang="ru-RU" sz="1600" dirty="0" err="1">
                    <a:latin typeface="Arial" pitchFamily="34" charset="0"/>
                    <a:cs typeface="Arial" charset="0"/>
                  </a:rPr>
                  <a:t>самостоя-тельное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использование слов, обозначающих математические понятия, явления окружающей действительности</a:t>
                </a:r>
              </a:p>
            </p:txBody>
          </p:sp>
          <p:sp>
            <p:nvSpPr>
              <p:cNvPr id="9230" name="Text Box 14"/>
              <p:cNvSpPr txBox="1">
                <a:spLocks noChangeArrowheads="1"/>
              </p:cNvSpPr>
              <p:nvPr/>
            </p:nvSpPr>
            <p:spPr bwMode="auto">
              <a:xfrm>
                <a:off x="6577" y="4352"/>
                <a:ext cx="7031" cy="2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обучения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детей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, предполагающая использование детьми</a:t>
                </a:r>
              </a:p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i="1" dirty="0">
                    <a:latin typeface="Arial" pitchFamily="34" charset="0"/>
                    <a:cs typeface="Arial" charset="0"/>
                  </a:rPr>
                  <a:t>совместных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i="1" dirty="0">
                    <a:latin typeface="Arial" pitchFamily="34" charset="0"/>
                    <a:cs typeface="Arial" charset="0"/>
                  </a:rPr>
                  <a:t>действий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в освоении различных понятий. Для этого на занятиях дети организуются в </a:t>
                </a:r>
                <a:r>
                  <a:rPr lang="ru-RU" sz="1600" dirty="0" err="1">
                    <a:latin typeface="Arial" pitchFamily="34" charset="0"/>
                    <a:cs typeface="Arial" charset="0"/>
                  </a:rPr>
                  <a:t>микрогруппы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по 3-4 человека. Такая организация </a:t>
                </a:r>
              </a:p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>
                    <a:latin typeface="Arial" pitchFamily="34" charset="0"/>
                    <a:cs typeface="Arial" charset="0"/>
                  </a:rPr>
                  <a:t>провоцирует</a:t>
                </a:r>
                <a:r>
                  <a:rPr lang="ru-RU" sz="1600" b="1" i="1" dirty="0">
                    <a:latin typeface="Arial" pitchFamily="34" charset="0"/>
                    <a:cs typeface="Arial" charset="0"/>
                  </a:rPr>
                  <a:t> активное речевое общение детей со сверстниками</a:t>
                </a:r>
                <a:endParaRPr lang="ru-RU" sz="1600" dirty="0"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9231" name="Text Box 15"/>
              <p:cNvSpPr txBox="1">
                <a:spLocks noChangeArrowheads="1"/>
              </p:cNvSpPr>
              <p:nvPr/>
            </p:nvSpPr>
            <p:spPr bwMode="auto">
              <a:xfrm>
                <a:off x="680" y="7073"/>
                <a:ext cx="12928" cy="88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разнообразных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форм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взаимодействия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:</a:t>
                </a:r>
                <a:br>
                  <a:rPr lang="ru-RU" sz="1600" dirty="0">
                    <a:latin typeface="Arial" pitchFamily="34" charset="0"/>
                    <a:cs typeface="Arial" charset="0"/>
                  </a:rPr>
                </a:br>
                <a:r>
                  <a:rPr lang="ru-RU" sz="1600" dirty="0">
                    <a:latin typeface="Arial" pitchFamily="34" charset="0"/>
                    <a:cs typeface="Arial" charset="0"/>
                  </a:rPr>
                  <a:t>“педагог - дети”, “</a:t>
                </a:r>
                <a:r>
                  <a:rPr lang="ru-RU" sz="1600" dirty="0" err="1">
                    <a:latin typeface="Arial" pitchFamily="34" charset="0"/>
                    <a:cs typeface="Arial" charset="0"/>
                  </a:rPr>
                  <a:t>дети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- </a:t>
                </a:r>
                <a:r>
                  <a:rPr lang="ru-RU" sz="1600" dirty="0" err="1">
                    <a:latin typeface="Arial" pitchFamily="34" charset="0"/>
                    <a:cs typeface="Arial" charset="0"/>
                  </a:rPr>
                  <a:t>дети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”</a:t>
                </a:r>
              </a:p>
            </p:txBody>
          </p:sp>
          <p:sp>
            <p:nvSpPr>
              <p:cNvPr id="81937" name="Line 13"/>
              <p:cNvSpPr>
                <a:spLocks noChangeShapeType="1"/>
              </p:cNvSpPr>
              <p:nvPr/>
            </p:nvSpPr>
            <p:spPr bwMode="auto">
              <a:xfrm>
                <a:off x="1474" y="6619"/>
                <a:ext cx="0" cy="7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8" name="Line 13"/>
              <p:cNvSpPr>
                <a:spLocks noChangeShapeType="1"/>
              </p:cNvSpPr>
              <p:nvPr/>
            </p:nvSpPr>
            <p:spPr bwMode="auto">
              <a:xfrm>
                <a:off x="12815" y="6619"/>
                <a:ext cx="0" cy="7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9" name="Line 13"/>
              <p:cNvSpPr>
                <a:spLocks noChangeShapeType="1"/>
              </p:cNvSpPr>
              <p:nvPr/>
            </p:nvSpPr>
            <p:spPr bwMode="auto">
              <a:xfrm>
                <a:off x="5812" y="5699"/>
                <a:ext cx="766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1924" name="AutoShape 17"/>
          <p:cNvSpPr>
            <a:spLocks noChangeArrowheads="1"/>
          </p:cNvSpPr>
          <p:nvPr/>
        </p:nvSpPr>
        <p:spPr bwMode="auto">
          <a:xfrm>
            <a:off x="8435975" y="2852738"/>
            <a:ext cx="457200" cy="1463675"/>
          </a:xfrm>
          <a:prstGeom prst="curvedLeftArrow">
            <a:avLst>
              <a:gd name="adj1" fmla="val 33629"/>
              <a:gd name="adj2" fmla="val 108655"/>
              <a:gd name="adj3" fmla="val 4027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grpSp>
        <p:nvGrpSpPr>
          <p:cNvPr id="81925" name="Group 2"/>
          <p:cNvGrpSpPr>
            <a:grpSpLocks/>
          </p:cNvGrpSpPr>
          <p:nvPr/>
        </p:nvGrpSpPr>
        <p:grpSpPr bwMode="auto">
          <a:xfrm>
            <a:off x="417513" y="1524000"/>
            <a:ext cx="8258175" cy="1833563"/>
            <a:chOff x="432" y="2160"/>
            <a:chExt cx="13005" cy="2888"/>
          </a:xfrm>
        </p:grpSpPr>
        <p:grpSp>
          <p:nvGrpSpPr>
            <p:cNvPr id="81927" name="Group 3"/>
            <p:cNvGrpSpPr>
              <a:grpSpLocks/>
            </p:cNvGrpSpPr>
            <p:nvPr/>
          </p:nvGrpSpPr>
          <p:grpSpPr bwMode="auto">
            <a:xfrm>
              <a:off x="432" y="2160"/>
              <a:ext cx="13005" cy="2888"/>
              <a:chOff x="432" y="2160"/>
              <a:chExt cx="13005" cy="2888"/>
            </a:xfrm>
          </p:grpSpPr>
          <p:sp>
            <p:nvSpPr>
              <p:cNvPr id="9220" name="Text Box 4" descr="Белый мрамор"/>
              <p:cNvSpPr txBox="1">
                <a:spLocks noChangeArrowheads="1"/>
              </p:cNvSpPr>
              <p:nvPr/>
            </p:nvSpPr>
            <p:spPr bwMode="auto">
              <a:xfrm>
                <a:off x="432" y="2160"/>
                <a:ext cx="13005" cy="2888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81930" name="Text Box 5"/>
              <p:cNvSpPr txBox="1">
                <a:spLocks noChangeArrowheads="1"/>
              </p:cNvSpPr>
              <p:nvPr/>
            </p:nvSpPr>
            <p:spPr bwMode="auto">
              <a:xfrm>
                <a:off x="510" y="2325"/>
                <a:ext cx="6124" cy="2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ru-RU" altLang="ru-RU" sz="1600" b="1" u="sng" dirty="0">
                    <a:latin typeface="Arial" pitchFamily="34" charset="0"/>
                  </a:rPr>
                  <a:t>Обеспечение</a:t>
                </a:r>
                <a:r>
                  <a:rPr lang="ru-RU" altLang="ru-RU" sz="1600" dirty="0">
                    <a:latin typeface="Arial" pitchFamily="34" charset="0"/>
                  </a:rPr>
                  <a:t> </a:t>
                </a:r>
                <a:r>
                  <a:rPr lang="ru-RU" altLang="ru-RU" sz="1600" b="1" u="sng" dirty="0">
                    <a:latin typeface="Arial" pitchFamily="34" charset="0"/>
                  </a:rPr>
                  <a:t>использования</a:t>
                </a:r>
                <a:r>
                  <a:rPr lang="ru-RU" altLang="ru-RU" sz="1600" dirty="0">
                    <a:latin typeface="Arial" pitchFamily="34" charset="0"/>
                  </a:rPr>
                  <a:t> собственных, в том числе “ручных”, </a:t>
                </a:r>
                <a:r>
                  <a:rPr lang="ru-RU" altLang="ru-RU" sz="1600" b="1" u="sng" dirty="0">
                    <a:latin typeface="Arial" pitchFamily="34" charset="0"/>
                  </a:rPr>
                  <a:t>действий</a:t>
                </a:r>
                <a:r>
                  <a:rPr lang="ru-RU" altLang="ru-RU" sz="1600" dirty="0">
                    <a:latin typeface="Arial" pitchFamily="34" charset="0"/>
                  </a:rPr>
                  <a:t> в познании различных количественных групп, дающих возможность накопления чувственного опыта предметно-количественного содержания</a:t>
                </a:r>
              </a:p>
            </p:txBody>
          </p:sp>
          <p:sp>
            <p:nvSpPr>
              <p:cNvPr id="81931" name="Text Box 6"/>
              <p:cNvSpPr txBox="1">
                <a:spLocks noChangeArrowheads="1"/>
              </p:cNvSpPr>
              <p:nvPr/>
            </p:nvSpPr>
            <p:spPr bwMode="auto">
              <a:xfrm>
                <a:off x="7540" y="2325"/>
                <a:ext cx="5783" cy="2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ru-RU" altLang="ru-RU" sz="1600" b="1" u="sng">
                    <a:latin typeface="Arial" pitchFamily="34" charset="0"/>
                  </a:rPr>
                  <a:t>Использование</a:t>
                </a:r>
                <a:r>
                  <a:rPr lang="ru-RU" altLang="ru-RU" sz="1600">
                    <a:latin typeface="Arial" pitchFamily="34" charset="0"/>
                  </a:rPr>
                  <a:t> </a:t>
                </a:r>
                <a:r>
                  <a:rPr lang="ru-RU" altLang="ru-RU" sz="1600" b="1" u="sng">
                    <a:latin typeface="Arial" pitchFamily="34" charset="0"/>
                  </a:rPr>
                  <a:t>разнообразного</a:t>
                </a:r>
                <a:r>
                  <a:rPr lang="ru-RU" altLang="ru-RU" sz="1600">
                    <a:latin typeface="Arial" pitchFamily="34" charset="0"/>
                  </a:rPr>
                  <a:t> </a:t>
                </a:r>
                <a:r>
                  <a:rPr lang="ru-RU" altLang="ru-RU" sz="1600" b="1" u="sng">
                    <a:latin typeface="Arial" pitchFamily="34" charset="0"/>
                  </a:rPr>
                  <a:t>дидактического</a:t>
                </a:r>
                <a:endParaRPr lang="ru-RU" altLang="ru-RU" sz="1600">
                  <a:latin typeface="Arial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b="1" u="sng">
                    <a:latin typeface="Arial" pitchFamily="34" charset="0"/>
                  </a:rPr>
                  <a:t>наглядного</a:t>
                </a:r>
                <a:r>
                  <a:rPr lang="ru-RU" altLang="ru-RU" sz="1600">
                    <a:latin typeface="Arial" pitchFamily="34" charset="0"/>
                  </a:rPr>
                  <a:t> </a:t>
                </a:r>
                <a:r>
                  <a:rPr lang="ru-RU" altLang="ru-RU" sz="1600" b="1" u="sng">
                    <a:latin typeface="Arial" pitchFamily="34" charset="0"/>
                  </a:rPr>
                  <a:t>материала</a:t>
                </a:r>
                <a:r>
                  <a:rPr lang="ru-RU" altLang="ru-RU" sz="1600">
                    <a:latin typeface="Arial" pitchFamily="34" charset="0"/>
                  </a:rPr>
                  <a:t>,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>
                    <a:latin typeface="Arial" pitchFamily="34" charset="0"/>
                  </a:rPr>
                  <a:t>способствующего выполнению каждым ребенком действий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>
                    <a:latin typeface="Arial" pitchFamily="34" charset="0"/>
                  </a:rPr>
                  <a:t>с различными предметами, величинами</a:t>
                </a:r>
              </a:p>
            </p:txBody>
          </p:sp>
        </p:grpSp>
        <p:sp>
          <p:nvSpPr>
            <p:cNvPr id="81928" name="Line 7"/>
            <p:cNvSpPr>
              <a:spLocks noChangeShapeType="1"/>
            </p:cNvSpPr>
            <p:nvPr/>
          </p:nvSpPr>
          <p:spPr bwMode="auto">
            <a:xfrm>
              <a:off x="6633" y="3687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74196513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F3807-682E-467C-9292-EFDA11C5B174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  <p:grpSp>
        <p:nvGrpSpPr>
          <p:cNvPr id="82947" name="Group 2"/>
          <p:cNvGrpSpPr>
            <a:grpSpLocks/>
          </p:cNvGrpSpPr>
          <p:nvPr/>
        </p:nvGrpSpPr>
        <p:grpSpPr bwMode="auto">
          <a:xfrm>
            <a:off x="400050" y="2925663"/>
            <a:ext cx="8348663" cy="3095625"/>
            <a:chOff x="432" y="7920"/>
            <a:chExt cx="13149" cy="4875"/>
          </a:xfrm>
        </p:grpSpPr>
        <p:sp>
          <p:nvSpPr>
            <p:cNvPr id="10243" name="Text Box 3" descr="Почтовая бумага"/>
            <p:cNvSpPr txBox="1">
              <a:spLocks noChangeArrowheads="1"/>
            </p:cNvSpPr>
            <p:nvPr/>
          </p:nvSpPr>
          <p:spPr bwMode="auto">
            <a:xfrm>
              <a:off x="432" y="7920"/>
              <a:ext cx="13149" cy="487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charset="0"/>
              </a:endParaRPr>
            </a:p>
          </p:txBody>
        </p:sp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5983" y="8032"/>
              <a:ext cx="4536" cy="4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+mn-lt"/>
                  <a:cs typeface="Arial" charset="0"/>
                </a:rPr>
                <a:t>Психологическая перестройка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Arial" charset="0"/>
                </a:rPr>
                <a:t>позиции </a:t>
              </a:r>
              <a:r>
                <a:rPr lang="ru-RU" sz="1400" dirty="0" smtClean="0">
                  <a:latin typeface="+mn-lt"/>
                  <a:cs typeface="Arial" charset="0"/>
                </a:rPr>
                <a:t>педагога  </a:t>
              </a:r>
              <a:r>
                <a:rPr lang="ru-RU" sz="1400" dirty="0">
                  <a:latin typeface="+mn-lt"/>
                  <a:cs typeface="Arial" charset="0"/>
                </a:rPr>
                <a:t>на </a:t>
              </a:r>
              <a:r>
                <a:rPr lang="ru-RU" sz="1400" b="1" u="sng" dirty="0">
                  <a:latin typeface="+mn-lt"/>
                  <a:cs typeface="Arial" charset="0"/>
                </a:rPr>
                <a:t>личностно</a:t>
              </a:r>
              <a:r>
                <a:rPr lang="ru-RU" sz="1400" dirty="0">
                  <a:latin typeface="+mn-lt"/>
                  <a:cs typeface="Arial" charset="0"/>
                </a:rPr>
                <a:t>-</a:t>
              </a:r>
              <a:r>
                <a:rPr lang="ru-RU" sz="1400" b="1" u="sng" dirty="0">
                  <a:latin typeface="+mn-lt"/>
                  <a:cs typeface="Arial" charset="0"/>
                </a:rPr>
                <a:t>ориентированное</a:t>
              </a:r>
              <a:r>
                <a:rPr lang="ru-RU" sz="1400" dirty="0">
                  <a:latin typeface="+mn-lt"/>
                  <a:cs typeface="Arial" charset="0"/>
                </a:rPr>
                <a:t> </a:t>
              </a:r>
              <a:r>
                <a:rPr lang="ru-RU" sz="1400" b="1" u="sng" dirty="0">
                  <a:latin typeface="+mn-lt"/>
                  <a:cs typeface="Arial" charset="0"/>
                </a:rPr>
                <a:t>взаимодействие</a:t>
              </a:r>
              <a:r>
                <a:rPr lang="ru-RU" sz="1400" dirty="0">
                  <a:latin typeface="+mn-lt"/>
                  <a:cs typeface="Arial" charset="0"/>
                </a:rPr>
                <a:t> с ребенком</a:t>
              </a:r>
              <a:br>
                <a:rPr lang="ru-RU" sz="1400" dirty="0">
                  <a:latin typeface="+mn-lt"/>
                  <a:cs typeface="Arial" charset="0"/>
                </a:rPr>
              </a:br>
              <a:r>
                <a:rPr lang="ru-RU" sz="1400" dirty="0">
                  <a:latin typeface="+mn-lt"/>
                  <a:cs typeface="Arial" charset="0"/>
                </a:rPr>
                <a:t>в процессе обучения,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Arial" charset="0"/>
                </a:rPr>
                <a:t>содержанием которого является </a:t>
              </a:r>
              <a:r>
                <a:rPr lang="ru-RU" sz="1400" b="1" i="1" dirty="0">
                  <a:latin typeface="+mn-lt"/>
                  <a:cs typeface="Arial" charset="0"/>
                </a:rPr>
                <a:t>формирование у детей средств и способов приобретения знаний</a:t>
              </a:r>
              <a:br>
                <a:rPr lang="ru-RU" sz="1400" b="1" i="1" dirty="0">
                  <a:latin typeface="+mn-lt"/>
                  <a:cs typeface="Arial" charset="0"/>
                </a:rPr>
              </a:br>
              <a:r>
                <a:rPr lang="ru-RU" sz="1400" dirty="0">
                  <a:latin typeface="+mn-lt"/>
                  <a:cs typeface="Arial" charset="0"/>
                </a:rPr>
                <a:t>в ходе специально организованной самостоятельной деятельности</a:t>
              </a:r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577" y="8032"/>
              <a:ext cx="5293" cy="4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u="sng" dirty="0">
                  <a:latin typeface="+mn-lt"/>
                  <a:cs typeface="Arial" charset="0"/>
                </a:rPr>
                <a:t>Позиция</a:t>
              </a:r>
              <a:r>
                <a:rPr lang="ru-RU" sz="1600" dirty="0">
                  <a:latin typeface="+mn-lt"/>
                  <a:cs typeface="Arial" charset="0"/>
                </a:rPr>
                <a:t> </a:t>
              </a:r>
              <a:r>
                <a:rPr lang="ru-RU" sz="1600" b="1" u="sng" dirty="0">
                  <a:latin typeface="+mn-lt"/>
                  <a:cs typeface="Arial" charset="0"/>
                </a:rPr>
                <a:t>педагога</a:t>
              </a:r>
              <a:r>
                <a:rPr lang="ru-RU" sz="1600" dirty="0">
                  <a:latin typeface="+mn-lt"/>
                  <a:cs typeface="Arial" charset="0"/>
                </a:rPr>
                <a:t> </a:t>
              </a:r>
              <a:br>
                <a:rPr lang="ru-RU" sz="1600" dirty="0">
                  <a:latin typeface="+mn-lt"/>
                  <a:cs typeface="Arial" charset="0"/>
                </a:rPr>
              </a:br>
              <a:r>
                <a:rPr lang="ru-RU" sz="1400" dirty="0">
                  <a:latin typeface="+mn-lt"/>
                  <a:cs typeface="Arial" charset="0"/>
                </a:rPr>
                <a:t>при организации жизни детей в детском саду, </a:t>
              </a:r>
              <a:r>
                <a:rPr lang="ru-RU" sz="1400" dirty="0" smtClean="0">
                  <a:latin typeface="+mn-lt"/>
                  <a:cs typeface="Arial" charset="0"/>
                </a:rPr>
                <a:t> дающая </a:t>
              </a:r>
              <a:r>
                <a:rPr lang="ru-RU" sz="1400" dirty="0">
                  <a:latin typeface="+mn-lt"/>
                  <a:cs typeface="Arial" charset="0"/>
                </a:rPr>
                <a:t>возможность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Arial" charset="0"/>
                </a:rPr>
                <a:t>самостоятельного накопления </a:t>
              </a:r>
              <a:r>
                <a:rPr lang="ru-RU" sz="1400" dirty="0" smtClean="0">
                  <a:latin typeface="+mn-lt"/>
                  <a:cs typeface="Arial" charset="0"/>
                </a:rPr>
                <a:t>чувственного </a:t>
              </a:r>
              <a:r>
                <a:rPr lang="ru-RU" sz="1400" dirty="0">
                  <a:latin typeface="+mn-lt"/>
                  <a:cs typeface="Arial" charset="0"/>
                </a:rPr>
                <a:t>опыта и его осмысления. Основная роль воспитателя </a:t>
              </a:r>
              <a:r>
                <a:rPr lang="ru-RU" sz="1400" dirty="0" smtClean="0">
                  <a:latin typeface="+mn-lt"/>
                  <a:cs typeface="Arial" charset="0"/>
                </a:rPr>
                <a:t>- </a:t>
              </a:r>
              <a:r>
                <a:rPr lang="ru-RU" sz="1400" b="1" i="1" dirty="0" smtClean="0">
                  <a:latin typeface="+mn-lt"/>
                  <a:cs typeface="Arial" charset="0"/>
                </a:rPr>
                <a:t>организация </a:t>
              </a:r>
              <a:r>
                <a:rPr lang="ru-RU" sz="1400" b="1" i="1" dirty="0">
                  <a:latin typeface="+mn-lt"/>
                  <a:cs typeface="Arial" charset="0"/>
                </a:rPr>
                <a:t>ситуаций для </a:t>
              </a:r>
              <a:r>
                <a:rPr lang="ru-RU" sz="1400" b="1" i="1" dirty="0" smtClean="0">
                  <a:latin typeface="+mn-lt"/>
                  <a:cs typeface="Arial" charset="0"/>
                </a:rPr>
                <a:t>познания </a:t>
              </a:r>
              <a:r>
                <a:rPr lang="ru-RU" sz="1400" b="1" i="1" dirty="0">
                  <a:latin typeface="+mn-lt"/>
                  <a:cs typeface="Arial" charset="0"/>
                </a:rPr>
                <a:t>детьми отношений между предметами</a:t>
              </a:r>
              <a:r>
                <a:rPr lang="ru-RU" sz="1400" dirty="0">
                  <a:latin typeface="+mn-lt"/>
                  <a:cs typeface="Arial" charset="0"/>
                </a:rPr>
                <a:t>, когда ребенок сохраняет в процессе обучения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dirty="0">
                  <a:latin typeface="+mn-lt"/>
                  <a:cs typeface="Arial" charset="0"/>
                </a:rPr>
                <a:t>чувство комфортности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dirty="0">
                  <a:latin typeface="+mn-lt"/>
                  <a:cs typeface="Arial" charset="0"/>
                </a:rPr>
                <a:t>и уверенности в собственных силах</a:t>
              </a:r>
              <a:endParaRPr lang="ru-RU" sz="1400" dirty="0">
                <a:latin typeface="+mn-lt"/>
                <a:cs typeface="Arial" charset="0"/>
              </a:endParaRPr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10633" y="8032"/>
              <a:ext cx="2833" cy="4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u="sng" dirty="0">
                  <a:latin typeface="+mn-lt"/>
                  <a:cs typeface="Arial" charset="0"/>
                </a:rPr>
                <a:t>Фиксация</a:t>
              </a:r>
              <a:r>
                <a:rPr lang="ru-RU" sz="1600" dirty="0">
                  <a:latin typeface="+mn-lt"/>
                  <a:cs typeface="Arial" charset="0"/>
                </a:rPr>
                <a:t> </a:t>
              </a:r>
              <a:r>
                <a:rPr lang="ru-RU" sz="1600" b="1" u="sng" dirty="0">
                  <a:latin typeface="+mn-lt"/>
                  <a:cs typeface="Arial" charset="0"/>
                </a:rPr>
                <a:t>успеха</a:t>
              </a:r>
              <a:r>
                <a:rPr lang="ru-RU" sz="1600" dirty="0">
                  <a:latin typeface="+mn-lt"/>
                  <a:cs typeface="Arial" charset="0"/>
                </a:rPr>
                <a:t>,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Arial" charset="0"/>
                </a:rPr>
                <a:t>достигнутого ребенком,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Arial" charset="0"/>
                </a:rPr>
                <a:t>его аргументация создает </a:t>
              </a:r>
              <a:r>
                <a:rPr lang="ru-RU" sz="1400" dirty="0" err="1">
                  <a:latin typeface="+mn-lt"/>
                  <a:cs typeface="Arial" charset="0"/>
                </a:rPr>
                <a:t>положи-тельный</a:t>
              </a:r>
              <a:r>
                <a:rPr lang="ru-RU" sz="1400" dirty="0">
                  <a:latin typeface="+mn-lt"/>
                  <a:cs typeface="Arial" charset="0"/>
                </a:rPr>
                <a:t> </a:t>
              </a:r>
              <a:r>
                <a:rPr lang="ru-RU" sz="1400" dirty="0" err="1">
                  <a:latin typeface="+mn-lt"/>
                  <a:cs typeface="Arial" charset="0"/>
                </a:rPr>
                <a:t>эмоцио-нальный</a:t>
              </a:r>
              <a:r>
                <a:rPr lang="ru-RU" sz="1400" dirty="0">
                  <a:latin typeface="+mn-lt"/>
                  <a:cs typeface="Arial" charset="0"/>
                </a:rPr>
                <a:t> фон для проведения обучения, способствует возникновению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Arial" charset="0"/>
                </a:rPr>
                <a:t>познавательного интереса</a:t>
              </a:r>
            </a:p>
          </p:txBody>
        </p:sp>
      </p:grpSp>
      <p:grpSp>
        <p:nvGrpSpPr>
          <p:cNvPr id="82948" name="Группа 18"/>
          <p:cNvGrpSpPr>
            <a:grpSpLocks/>
          </p:cNvGrpSpPr>
          <p:nvPr/>
        </p:nvGrpSpPr>
        <p:grpSpPr bwMode="auto">
          <a:xfrm>
            <a:off x="200025" y="1412875"/>
            <a:ext cx="4443413" cy="2182813"/>
            <a:chOff x="200025" y="1412776"/>
            <a:chExt cx="4443983" cy="2182168"/>
          </a:xfrm>
        </p:grpSpPr>
        <p:sp>
          <p:nvSpPr>
            <p:cNvPr id="82959" name="AutoShape 8"/>
            <p:cNvSpPr>
              <a:spLocks noChangeArrowheads="1"/>
            </p:cNvSpPr>
            <p:nvPr/>
          </p:nvSpPr>
          <p:spPr bwMode="auto">
            <a:xfrm>
              <a:off x="4355976" y="1412776"/>
              <a:ext cx="288032" cy="1728192"/>
            </a:xfrm>
            <a:prstGeom prst="downArrow">
              <a:avLst>
                <a:gd name="adj1" fmla="val 50000"/>
                <a:gd name="adj2" fmla="val 71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82960" name="AutoShape 7"/>
            <p:cNvSpPr>
              <a:spLocks noChangeArrowheads="1"/>
            </p:cNvSpPr>
            <p:nvPr/>
          </p:nvSpPr>
          <p:spPr bwMode="auto">
            <a:xfrm flipH="1">
              <a:off x="200025" y="2132856"/>
              <a:ext cx="457200" cy="1462088"/>
            </a:xfrm>
            <a:prstGeom prst="curvedLeftArrow">
              <a:avLst>
                <a:gd name="adj1" fmla="val 33593"/>
                <a:gd name="adj2" fmla="val 108537"/>
                <a:gd name="adj3" fmla="val 40278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</p:grpSp>
      <p:grpSp>
        <p:nvGrpSpPr>
          <p:cNvPr id="82949" name="Group 8"/>
          <p:cNvGrpSpPr>
            <a:grpSpLocks/>
          </p:cNvGrpSpPr>
          <p:nvPr/>
        </p:nvGrpSpPr>
        <p:grpSpPr bwMode="auto">
          <a:xfrm>
            <a:off x="395288" y="1629544"/>
            <a:ext cx="8353425" cy="1295400"/>
            <a:chOff x="567" y="4237"/>
            <a:chExt cx="13156" cy="2041"/>
          </a:xfrm>
        </p:grpSpPr>
        <p:sp>
          <p:nvSpPr>
            <p:cNvPr id="4" name="Text Box 9" descr="Букет"/>
            <p:cNvSpPr txBox="1">
              <a:spLocks noChangeArrowheads="1"/>
            </p:cNvSpPr>
            <p:nvPr/>
          </p:nvSpPr>
          <p:spPr bwMode="auto">
            <a:xfrm>
              <a:off x="567" y="4237"/>
              <a:ext cx="13156" cy="204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charset="0"/>
              </a:endParaRPr>
            </a:p>
          </p:txBody>
        </p:sp>
        <p:grpSp>
          <p:nvGrpSpPr>
            <p:cNvPr id="82952" name="Group 10"/>
            <p:cNvGrpSpPr>
              <a:grpSpLocks/>
            </p:cNvGrpSpPr>
            <p:nvPr/>
          </p:nvGrpSpPr>
          <p:grpSpPr bwMode="auto">
            <a:xfrm>
              <a:off x="680" y="4351"/>
              <a:ext cx="12929" cy="1701"/>
              <a:chOff x="680" y="4351"/>
              <a:chExt cx="12929" cy="1701"/>
            </a:xfrm>
          </p:grpSpPr>
          <p:sp>
            <p:nvSpPr>
              <p:cNvPr id="6" name="Text Box 16"/>
              <p:cNvSpPr txBox="1">
                <a:spLocks noChangeArrowheads="1"/>
              </p:cNvSpPr>
              <p:nvPr/>
            </p:nvSpPr>
            <p:spPr bwMode="auto">
              <a:xfrm>
                <a:off x="720" y="4352"/>
                <a:ext cx="5103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речевого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общения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детей</a:t>
                </a:r>
                <a:endParaRPr lang="ru-RU" sz="1600" dirty="0"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7" name="Text Box 14"/>
              <p:cNvSpPr txBox="1">
                <a:spLocks noChangeArrowheads="1"/>
              </p:cNvSpPr>
              <p:nvPr/>
            </p:nvSpPr>
            <p:spPr bwMode="auto">
              <a:xfrm>
                <a:off x="6577" y="4352"/>
                <a:ext cx="7031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обучения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детей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</a:p>
            </p:txBody>
          </p:sp>
          <p:sp>
            <p:nvSpPr>
              <p:cNvPr id="8" name="Text Box 15"/>
              <p:cNvSpPr txBox="1">
                <a:spLocks noChangeArrowheads="1"/>
              </p:cNvSpPr>
              <p:nvPr/>
            </p:nvSpPr>
            <p:spPr bwMode="auto">
              <a:xfrm>
                <a:off x="680" y="5485"/>
                <a:ext cx="12928" cy="5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разнообразных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форм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взаимодействия</a:t>
                </a:r>
                <a:endParaRPr lang="ru-RU" sz="1600" dirty="0"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82956" name="Line 13"/>
              <p:cNvSpPr>
                <a:spLocks noChangeShapeType="1"/>
              </p:cNvSpPr>
              <p:nvPr/>
            </p:nvSpPr>
            <p:spPr bwMode="auto">
              <a:xfrm>
                <a:off x="1474" y="5031"/>
                <a:ext cx="0" cy="7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7" name="Line 13"/>
              <p:cNvSpPr>
                <a:spLocks noChangeShapeType="1"/>
              </p:cNvSpPr>
              <p:nvPr/>
            </p:nvSpPr>
            <p:spPr bwMode="auto">
              <a:xfrm>
                <a:off x="12815" y="5031"/>
                <a:ext cx="0" cy="7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8" name="Line 13"/>
              <p:cNvSpPr>
                <a:spLocks noChangeShapeType="1"/>
              </p:cNvSpPr>
              <p:nvPr/>
            </p:nvSpPr>
            <p:spPr bwMode="auto">
              <a:xfrm>
                <a:off x="5784" y="4917"/>
                <a:ext cx="766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0" y="581025"/>
            <a:ext cx="8534400" cy="760413"/>
          </a:xfrm>
          <a:prstGeom prst="rect">
            <a:avLst/>
          </a:prstGeom>
        </p:spPr>
        <p:txBody>
          <a:bodyPr vert="horz" rtlCol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условия успешного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полноценного интеллектуального развития детей дошкольного возраста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81452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643050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/>
              <a:t>организация </a:t>
            </a:r>
            <a:r>
              <a:rPr lang="ru-RU" sz="2400" dirty="0"/>
              <a:t>разнообразных мобильных центров: воды и песка, продуктивной деятельности, математических игр, моделирования и экспериментирования, уголков природы и книг, </a:t>
            </a:r>
            <a:r>
              <a:rPr lang="ru-RU" sz="2400" dirty="0" err="1" smtClean="0"/>
              <a:t>минимузеев</a:t>
            </a:r>
            <a:endParaRPr lang="ru-RU" sz="2400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/>
              <a:t>расширение </a:t>
            </a:r>
            <a:r>
              <a:rPr lang="ru-RU" sz="2400" dirty="0"/>
              <a:t>границ образовательного пространства детского сада: целевые прогулки, экскурсии в парк, лес, </a:t>
            </a:r>
            <a:r>
              <a:rPr lang="ru-RU" sz="2400" dirty="0" smtClean="0"/>
              <a:t>туристические походы</a:t>
            </a:r>
            <a:r>
              <a:rPr lang="ru-RU" sz="2400" dirty="0"/>
              <a:t>, поездки в театр и т.д</a:t>
            </a:r>
            <a:r>
              <a:rPr lang="ru-RU" sz="2400" dirty="0" smtClean="0"/>
              <a:t>.</a:t>
            </a:r>
            <a:endParaRPr lang="ru-RU" sz="2400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/>
              <a:t>вовлечение </a:t>
            </a:r>
            <a:r>
              <a:rPr lang="ru-RU" sz="2400" dirty="0"/>
              <a:t>ребёнка в разные виды деятельности, где в большей степени могут проявиться индивидуальные </a:t>
            </a:r>
            <a:r>
              <a:rPr lang="ru-RU" sz="2400" dirty="0" smtClean="0"/>
              <a:t>способности</a:t>
            </a: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6072" y="312721"/>
            <a:ext cx="8534400" cy="758825"/>
          </a:xfrm>
          <a:prstGeom prst="rect">
            <a:avLst/>
          </a:prstGeom>
        </p:spPr>
        <p:txBody>
          <a:bodyPr vert="horz" rtlCol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Формы реализации содержания ОО «Познавательное развитие»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/>
              <a:pPr/>
              <a:t>75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942276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9B6C2-77B1-4531-A2F2-9B9212B2DE48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8313" y="188640"/>
            <a:ext cx="8207375" cy="449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cs typeface="Arial" charset="0"/>
              </a:rPr>
              <a:t>Развитие элементарных математических представлений</a:t>
            </a:r>
            <a:endParaRPr lang="ru-RU" sz="2800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3972" name="Text Box 3"/>
          <p:cNvSpPr txBox="1">
            <a:spLocks noChangeArrowheads="1"/>
          </p:cNvSpPr>
          <p:nvPr/>
        </p:nvSpPr>
        <p:spPr bwMode="auto">
          <a:xfrm>
            <a:off x="395288" y="1052785"/>
            <a:ext cx="8345487" cy="10080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81320" dir="3080412" algn="ctr" rotWithShape="0">
              <a:srgbClr val="974706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1600" b="1" i="1" dirty="0"/>
              <a:t>Цель:</a:t>
            </a:r>
            <a:endParaRPr lang="ru-RU" sz="1600" b="1" dirty="0"/>
          </a:p>
          <a:p>
            <a:pPr algn="ctr" eaLnBrk="1" hangingPunct="1">
              <a:lnSpc>
                <a:spcPct val="90000"/>
              </a:lnSpc>
            </a:pPr>
            <a:r>
              <a:rPr lang="ru-RU" sz="1600" b="1" dirty="0"/>
              <a:t>интеллектуальное развитие детей, формирование приемов умственной деятельности, творческого и вариативного мышления на основе овладения детьми количественными отношениями предметов и явлений окружающего мира</a:t>
            </a:r>
            <a:endParaRPr lang="ru-RU" sz="1600" dirty="0"/>
          </a:p>
        </p:txBody>
      </p:sp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755650" y="2132856"/>
            <a:ext cx="7877175" cy="857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71842" dir="2700000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800"/>
              </a:spcAft>
            </a:pPr>
            <a:r>
              <a:rPr lang="ru-RU" sz="1400" b="1"/>
              <a:t>Традиционные направления РЭМП в ДОУ</a:t>
            </a:r>
            <a:endParaRPr lang="ru-RU" sz="1400"/>
          </a:p>
        </p:txBody>
      </p:sp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882650" y="2455863"/>
            <a:ext cx="1008063" cy="468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altLang="ru-RU" sz="1200" b="1"/>
              <a:t>Количество и счет</a:t>
            </a:r>
            <a:endParaRPr lang="ru-RU" altLang="ru-RU" sz="1800"/>
          </a:p>
        </p:txBody>
      </p:sp>
      <p:sp>
        <p:nvSpPr>
          <p:cNvPr id="83975" name="Text Box 6"/>
          <p:cNvSpPr txBox="1">
            <a:spLocks noChangeArrowheads="1"/>
          </p:cNvSpPr>
          <p:nvPr/>
        </p:nvSpPr>
        <p:spPr bwMode="auto">
          <a:xfrm>
            <a:off x="2106613" y="2451100"/>
            <a:ext cx="900112" cy="468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ru-RU" altLang="ru-RU" sz="1200" b="1"/>
              <a:t>Величина</a:t>
            </a:r>
            <a:endParaRPr lang="ru-RU" altLang="ru-RU" sz="1800"/>
          </a:p>
        </p:txBody>
      </p:sp>
      <p:sp>
        <p:nvSpPr>
          <p:cNvPr id="83976" name="Text Box 7"/>
          <p:cNvSpPr txBox="1">
            <a:spLocks noChangeArrowheads="1"/>
          </p:cNvSpPr>
          <p:nvPr/>
        </p:nvSpPr>
        <p:spPr bwMode="auto">
          <a:xfrm>
            <a:off x="3270250" y="2455863"/>
            <a:ext cx="684213" cy="468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ru-RU" altLang="ru-RU" sz="1200" b="1"/>
              <a:t>Форма</a:t>
            </a:r>
            <a:endParaRPr lang="ru-RU" altLang="ru-RU" sz="1800"/>
          </a:p>
        </p:txBody>
      </p:sp>
      <p:sp>
        <p:nvSpPr>
          <p:cNvPr id="83977" name="Text Box 8"/>
          <p:cNvSpPr txBox="1">
            <a:spLocks noChangeArrowheads="1"/>
          </p:cNvSpPr>
          <p:nvPr/>
        </p:nvSpPr>
        <p:spPr bwMode="auto">
          <a:xfrm>
            <a:off x="4316413" y="2455863"/>
            <a:ext cx="1042987" cy="468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altLang="ru-RU" sz="1200" b="1"/>
              <a:t>Число и цифра </a:t>
            </a:r>
            <a:endParaRPr lang="ru-RU" altLang="ru-RU" sz="1800"/>
          </a:p>
        </p:txBody>
      </p:sp>
      <p:sp>
        <p:nvSpPr>
          <p:cNvPr id="83978" name="Text Box 9"/>
          <p:cNvSpPr txBox="1">
            <a:spLocks noChangeArrowheads="1"/>
          </p:cNvSpPr>
          <p:nvPr/>
        </p:nvSpPr>
        <p:spPr bwMode="auto">
          <a:xfrm>
            <a:off x="5715000" y="2455863"/>
            <a:ext cx="1223963" cy="468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altLang="ru-RU" sz="1200" b="1"/>
              <a:t>Ориентировка во времени </a:t>
            </a:r>
            <a:endParaRPr lang="ru-RU" altLang="ru-RU" sz="1800"/>
          </a:p>
        </p:txBody>
      </p:sp>
      <p:sp>
        <p:nvSpPr>
          <p:cNvPr id="83979" name="Text Box 10"/>
          <p:cNvSpPr txBox="1">
            <a:spLocks noChangeArrowheads="1"/>
          </p:cNvSpPr>
          <p:nvPr/>
        </p:nvSpPr>
        <p:spPr bwMode="auto">
          <a:xfrm>
            <a:off x="7156450" y="2432050"/>
            <a:ext cx="1295400" cy="468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altLang="ru-RU" sz="1200" b="1"/>
              <a:t>Ориентировка в пространстве</a:t>
            </a:r>
            <a:endParaRPr lang="ru-RU" altLang="ru-RU" sz="1800"/>
          </a:p>
        </p:txBody>
      </p:sp>
      <p:grpSp>
        <p:nvGrpSpPr>
          <p:cNvPr id="83980" name="Группа 22"/>
          <p:cNvGrpSpPr>
            <a:grpSpLocks/>
          </p:cNvGrpSpPr>
          <p:nvPr/>
        </p:nvGrpSpPr>
        <p:grpSpPr bwMode="auto">
          <a:xfrm>
            <a:off x="179388" y="3284538"/>
            <a:ext cx="8785225" cy="2773362"/>
            <a:chOff x="179512" y="2708920"/>
            <a:chExt cx="8784976" cy="2772000"/>
          </a:xfrm>
        </p:grpSpPr>
        <p:sp>
          <p:nvSpPr>
            <p:cNvPr id="83981" name="Text Box 11"/>
            <p:cNvSpPr txBox="1">
              <a:spLocks noChangeArrowheads="1"/>
            </p:cNvSpPr>
            <p:nvPr/>
          </p:nvSpPr>
          <p:spPr bwMode="auto">
            <a:xfrm>
              <a:off x="179512" y="2708920"/>
              <a:ext cx="8784976" cy="277200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81320" dir="3080412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sz="1400" b="1"/>
                <a:t>Развивающие задачи РЭМП</a:t>
              </a:r>
              <a:endParaRPr lang="ru-RU" sz="1400"/>
            </a:p>
          </p:txBody>
        </p:sp>
        <p:grpSp>
          <p:nvGrpSpPr>
            <p:cNvPr id="83982" name="Группа 21"/>
            <p:cNvGrpSpPr>
              <a:grpSpLocks/>
            </p:cNvGrpSpPr>
            <p:nvPr/>
          </p:nvGrpSpPr>
          <p:grpSpPr bwMode="auto">
            <a:xfrm>
              <a:off x="315262" y="2966448"/>
              <a:ext cx="8568000" cy="2356894"/>
              <a:chOff x="315262" y="2966448"/>
              <a:chExt cx="8568000" cy="2356894"/>
            </a:xfrm>
          </p:grpSpPr>
          <p:grpSp>
            <p:nvGrpSpPr>
              <p:cNvPr id="83983" name="Группа 20"/>
              <p:cNvGrpSpPr>
                <a:grpSpLocks/>
              </p:cNvGrpSpPr>
              <p:nvPr/>
            </p:nvGrpSpPr>
            <p:grpSpPr bwMode="auto">
              <a:xfrm>
                <a:off x="328671" y="2966448"/>
                <a:ext cx="8419619" cy="662614"/>
                <a:chOff x="328671" y="2966448"/>
                <a:chExt cx="8419619" cy="662614"/>
              </a:xfrm>
            </p:grpSpPr>
            <p:sp>
              <p:nvSpPr>
                <p:cNvPr id="8398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28733" y="2965968"/>
                  <a:ext cx="1260439" cy="64896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BD4B4"/>
                    </a:gs>
                  </a:gsLst>
                  <a:lin ang="54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81320" dir="3080412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ru-RU" sz="1200" b="1"/>
                    <a:t>Формировать </a:t>
                  </a:r>
                </a:p>
                <a:p>
                  <a:pPr algn="ctr" eaLnBrk="1" hangingPunct="1"/>
                  <a:r>
                    <a:rPr lang="ru-RU" sz="1200" b="1"/>
                    <a:t>представление </a:t>
                  </a:r>
                </a:p>
                <a:p>
                  <a:pPr algn="ctr" eaLnBrk="1" hangingPunct="1"/>
                  <a:r>
                    <a:rPr lang="ru-RU" sz="1200" b="1"/>
                    <a:t>о числе</a:t>
                  </a:r>
                  <a:endParaRPr lang="ru-RU"/>
                </a:p>
              </p:txBody>
            </p:sp>
            <p:sp>
              <p:nvSpPr>
                <p:cNvPr id="8398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793953" y="2965968"/>
                  <a:ext cx="1331875" cy="64896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BD4B4"/>
                    </a:gs>
                  </a:gsLst>
                  <a:lin ang="54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81320" dir="3080412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ru-RU" sz="1200" b="1"/>
                    <a:t>Формировать </a:t>
                  </a:r>
                </a:p>
                <a:p>
                  <a:pPr algn="ctr" eaLnBrk="1" hangingPunct="1"/>
                  <a:r>
                    <a:rPr lang="ru-RU" sz="1200" b="1"/>
                    <a:t>геометрические </a:t>
                  </a:r>
                </a:p>
                <a:p>
                  <a:pPr algn="ctr" eaLnBrk="1" hangingPunct="1"/>
                  <a:r>
                    <a:rPr lang="ru-RU" sz="1200" b="1"/>
                    <a:t>представления</a:t>
                  </a:r>
                  <a:endParaRPr lang="ru-RU"/>
                </a:p>
              </p:txBody>
            </p:sp>
            <p:sp>
              <p:nvSpPr>
                <p:cNvPr id="8398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360772" y="2977075"/>
                  <a:ext cx="3995624" cy="647381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BD4B4"/>
                    </a:gs>
                  </a:gsLst>
                  <a:lin ang="54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81320" dir="3080412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ru-RU" sz="1200" b="1"/>
                    <a:t>Формировать представление о преобразованиях </a:t>
                  </a:r>
                </a:p>
                <a:p>
                  <a:pPr algn="ctr" eaLnBrk="1" hangingPunct="1"/>
                  <a:r>
                    <a:rPr lang="ru-RU" sz="1200" b="1"/>
                    <a:t>(временные представления, представления об </a:t>
                  </a:r>
                </a:p>
                <a:p>
                  <a:pPr algn="ctr" eaLnBrk="1" hangingPunct="1"/>
                  <a:r>
                    <a:rPr lang="ru-RU" sz="1200" b="1"/>
                    <a:t>изменении количества, об арифметических действиях)</a:t>
                  </a:r>
                  <a:endParaRPr lang="ru-RU"/>
                </a:p>
              </p:txBody>
            </p:sp>
            <p:sp>
              <p:nvSpPr>
                <p:cNvPr id="8399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524666" y="2980248"/>
                  <a:ext cx="1223928" cy="648969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BD4B4"/>
                    </a:gs>
                  </a:gsLst>
                  <a:lin ang="54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81320" dir="3080412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ru-RU" sz="1200" b="1"/>
                    <a:t>Развивать </a:t>
                  </a:r>
                </a:p>
                <a:p>
                  <a:pPr algn="ctr" eaLnBrk="1" hangingPunct="1"/>
                  <a:r>
                    <a:rPr lang="ru-RU" sz="1200" b="1"/>
                    <a:t>сенсорные </a:t>
                  </a:r>
                </a:p>
                <a:p>
                  <a:pPr algn="ctr" eaLnBrk="1" hangingPunct="1"/>
                  <a:r>
                    <a:rPr lang="ru-RU" sz="1200" b="1"/>
                    <a:t>возможности</a:t>
                  </a:r>
                  <a:endParaRPr lang="ru-RU"/>
                </a:p>
              </p:txBody>
            </p:sp>
          </p:grpSp>
          <p:sp>
            <p:nvSpPr>
              <p:cNvPr id="83984" name="Text Box 16"/>
              <p:cNvSpPr txBox="1">
                <a:spLocks noChangeArrowheads="1"/>
              </p:cNvSpPr>
              <p:nvPr/>
            </p:nvSpPr>
            <p:spPr bwMode="auto">
              <a:xfrm>
                <a:off x="316033" y="4221064"/>
                <a:ext cx="8567494" cy="46808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81320" dir="3080412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ru-RU" sz="1200" b="1"/>
                  <a:t>Развивать логическое мышление (формирование представлений о порядке и закономерности, об операциях классификации и сериации, знакомство с элементами логики высказываний) навыков счета и измерения различных величин</a:t>
                </a:r>
                <a:endParaRPr lang="ru-RU"/>
              </a:p>
            </p:txBody>
          </p:sp>
          <p:sp>
            <p:nvSpPr>
              <p:cNvPr id="83985" name="Text Box 17"/>
              <p:cNvSpPr txBox="1">
                <a:spLocks noChangeArrowheads="1"/>
              </p:cNvSpPr>
              <p:nvPr/>
            </p:nvSpPr>
            <p:spPr bwMode="auto">
              <a:xfrm>
                <a:off x="328733" y="3754568"/>
                <a:ext cx="8496059" cy="32369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81320" dir="3080412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ru-RU" sz="1200" b="1"/>
                  <a:t>Формировать навыки выражения количества через число (формирование навыков счета и измерения различных величин)</a:t>
                </a:r>
                <a:endParaRPr lang="ru-RU"/>
              </a:p>
            </p:txBody>
          </p:sp>
          <p:sp>
            <p:nvSpPr>
              <p:cNvPr id="83986" name="Text Box 18"/>
              <p:cNvSpPr txBox="1">
                <a:spLocks noChangeArrowheads="1"/>
              </p:cNvSpPr>
              <p:nvPr/>
            </p:nvSpPr>
            <p:spPr bwMode="auto">
              <a:xfrm>
                <a:off x="739883" y="4855752"/>
                <a:ext cx="7811866" cy="46808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81320" dir="3080412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ru-RU" sz="1200" b="1"/>
                  <a:t>Развивать абстрактное воображение, образную память, ассоциативное мышление, мышление по аналогии – </a:t>
                </a:r>
              </a:p>
              <a:p>
                <a:pPr algn="ctr" eaLnBrk="1" hangingPunct="1"/>
                <a:r>
                  <a:rPr lang="ru-RU" sz="1200" b="1"/>
                  <a:t>предпосылки творческого продуктивного мышления</a:t>
                </a:r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45557887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2EE32-88C0-4E05-9444-5A70E0EF2D55}" type="slidenum">
              <a:rPr lang="ru-RU" smtClean="0"/>
              <a:pPr>
                <a:defRPr/>
              </a:pPr>
              <a:t>77</a:t>
            </a:fld>
            <a:endParaRPr lang="ru-RU"/>
          </a:p>
        </p:txBody>
      </p:sp>
      <p:grpSp>
        <p:nvGrpSpPr>
          <p:cNvPr id="84995" name="Группа 28"/>
          <p:cNvGrpSpPr>
            <a:grpSpLocks/>
          </p:cNvGrpSpPr>
          <p:nvPr/>
        </p:nvGrpSpPr>
        <p:grpSpPr bwMode="auto">
          <a:xfrm>
            <a:off x="215900" y="3140968"/>
            <a:ext cx="8712200" cy="3092450"/>
            <a:chOff x="216000" y="3009680"/>
            <a:chExt cx="8712000" cy="3092314"/>
          </a:xfrm>
        </p:grpSpPr>
        <p:sp>
          <p:nvSpPr>
            <p:cNvPr id="85004" name="Text Box 2"/>
            <p:cNvSpPr txBox="1">
              <a:spLocks noChangeArrowheads="1"/>
            </p:cNvSpPr>
            <p:nvPr/>
          </p:nvSpPr>
          <p:spPr bwMode="auto">
            <a:xfrm>
              <a:off x="216000" y="3009680"/>
              <a:ext cx="8712000" cy="3092314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sz="1600" b="1" dirty="0"/>
                <a:t>Формы работы по развитию элементарных математических представлений</a:t>
              </a:r>
              <a:endParaRPr lang="ru-RU" sz="1600" dirty="0"/>
            </a:p>
          </p:txBody>
        </p:sp>
        <p:grpSp>
          <p:nvGrpSpPr>
            <p:cNvPr id="85005" name="Группа 26"/>
            <p:cNvGrpSpPr>
              <a:grpSpLocks/>
            </p:cNvGrpSpPr>
            <p:nvPr/>
          </p:nvGrpSpPr>
          <p:grpSpPr bwMode="auto">
            <a:xfrm>
              <a:off x="395652" y="3327820"/>
              <a:ext cx="8352697" cy="1476960"/>
              <a:chOff x="430559" y="3327820"/>
              <a:chExt cx="8352697" cy="1476960"/>
            </a:xfrm>
          </p:grpSpPr>
          <p:sp>
            <p:nvSpPr>
              <p:cNvPr id="85010" name="Text Box 3"/>
              <p:cNvSpPr txBox="1">
                <a:spLocks noChangeArrowheads="1"/>
              </p:cNvSpPr>
              <p:nvPr/>
            </p:nvSpPr>
            <p:spPr bwMode="auto">
              <a:xfrm>
                <a:off x="430559" y="3485222"/>
                <a:ext cx="1260000" cy="111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 dirty="0"/>
                  <a:t>Обучение в </a:t>
                </a:r>
              </a:p>
              <a:p>
                <a:pPr algn="ctr"/>
                <a:r>
                  <a:rPr lang="ru-RU" altLang="ru-RU" sz="1300" b="1" dirty="0"/>
                  <a:t>повседневных </a:t>
                </a:r>
              </a:p>
              <a:p>
                <a:pPr algn="ctr"/>
                <a:r>
                  <a:rPr lang="ru-RU" altLang="ru-RU" sz="1300" b="1" dirty="0"/>
                  <a:t>бытовых ситуациях </a:t>
                </a:r>
              </a:p>
              <a:p>
                <a:pPr algn="ctr"/>
                <a:r>
                  <a:rPr lang="ru-RU" altLang="ru-RU" sz="1300" b="1" dirty="0"/>
                  <a:t>(</a:t>
                </a:r>
                <a:r>
                  <a:rPr lang="ru-RU" altLang="ru-RU" sz="1300" b="1" dirty="0" err="1"/>
                  <a:t>МлДВ</a:t>
                </a:r>
                <a:r>
                  <a:rPr lang="ru-RU" altLang="ru-RU" sz="1300" b="1" dirty="0"/>
                  <a:t>)</a:t>
                </a:r>
                <a:endParaRPr lang="ru-RU" altLang="ru-RU" sz="1300" dirty="0"/>
              </a:p>
            </p:txBody>
          </p:sp>
          <p:sp>
            <p:nvSpPr>
              <p:cNvPr id="85011" name="Text Box 5"/>
              <p:cNvSpPr txBox="1">
                <a:spLocks noChangeArrowheads="1"/>
              </p:cNvSpPr>
              <p:nvPr/>
            </p:nvSpPr>
            <p:spPr bwMode="auto">
              <a:xfrm>
                <a:off x="1779770" y="3683222"/>
                <a:ext cx="1692000" cy="720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Демонстрационные опыты </a:t>
                </a:r>
              </a:p>
              <a:p>
                <a:pPr algn="ctr"/>
                <a:r>
                  <a:rPr lang="ru-RU" altLang="ru-RU" sz="1300" b="1"/>
                  <a:t>(МлДВ)</a:t>
                </a:r>
                <a:endParaRPr lang="ru-RU" altLang="ru-RU" sz="1300"/>
              </a:p>
            </p:txBody>
          </p:sp>
          <p:sp>
            <p:nvSpPr>
              <p:cNvPr id="85012" name="Text Box 6"/>
              <p:cNvSpPr txBox="1">
                <a:spLocks noChangeArrowheads="1"/>
              </p:cNvSpPr>
              <p:nvPr/>
            </p:nvSpPr>
            <p:spPr bwMode="auto">
              <a:xfrm>
                <a:off x="3576882" y="3395222"/>
                <a:ext cx="1260000" cy="12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Сенсорные праздники </a:t>
                </a:r>
              </a:p>
              <a:p>
                <a:pPr algn="ctr"/>
                <a:r>
                  <a:rPr lang="ru-RU" altLang="ru-RU" sz="1300" b="1"/>
                  <a:t>на основе народного </a:t>
                </a:r>
              </a:p>
              <a:p>
                <a:pPr algn="ctr"/>
                <a:r>
                  <a:rPr lang="ru-RU" altLang="ru-RU" sz="1300" b="1"/>
                  <a:t>календаря (МлДВ)</a:t>
                </a:r>
                <a:endParaRPr lang="ru-RU" altLang="ru-RU" sz="1300"/>
              </a:p>
            </p:txBody>
          </p:sp>
          <p:sp>
            <p:nvSpPr>
              <p:cNvPr id="85013" name="Text Box 7"/>
              <p:cNvSpPr txBox="1">
                <a:spLocks noChangeArrowheads="1"/>
              </p:cNvSpPr>
              <p:nvPr/>
            </p:nvSpPr>
            <p:spPr bwMode="auto">
              <a:xfrm>
                <a:off x="4937674" y="3328780"/>
                <a:ext cx="2196000" cy="147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Театрализация с математическим </a:t>
                </a:r>
              </a:p>
              <a:p>
                <a:pPr algn="ctr"/>
                <a:r>
                  <a:rPr lang="ru-RU" altLang="ru-RU" sz="1300" b="1"/>
                  <a:t>содержанием – на этапе объяснения </a:t>
                </a:r>
              </a:p>
              <a:p>
                <a:pPr algn="ctr"/>
                <a:r>
                  <a:rPr lang="ru-RU" altLang="ru-RU" sz="1300" b="1"/>
                  <a:t>или повторения и закрепления  </a:t>
                </a:r>
              </a:p>
              <a:p>
                <a:pPr algn="ctr"/>
                <a:r>
                  <a:rPr lang="ru-RU" altLang="ru-RU" sz="1300" b="1"/>
                  <a:t>(средняя и старшая группы)</a:t>
                </a:r>
                <a:endParaRPr lang="ru-RU" altLang="ru-RU" sz="1300"/>
              </a:p>
            </p:txBody>
          </p:sp>
          <p:sp>
            <p:nvSpPr>
              <p:cNvPr id="85014" name="Text Box 8"/>
              <p:cNvSpPr txBox="1">
                <a:spLocks noChangeArrowheads="1"/>
              </p:cNvSpPr>
              <p:nvPr/>
            </p:nvSpPr>
            <p:spPr bwMode="auto">
              <a:xfrm>
                <a:off x="7235256" y="3327820"/>
                <a:ext cx="1548000" cy="147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Коллективное занятие </a:t>
                </a:r>
              </a:p>
              <a:p>
                <a:pPr algn="ctr"/>
                <a:r>
                  <a:rPr lang="ru-RU" altLang="ru-RU" sz="1300" b="1"/>
                  <a:t>при условии свободы </a:t>
                </a:r>
              </a:p>
              <a:p>
                <a:pPr algn="ctr"/>
                <a:r>
                  <a:rPr lang="ru-RU" altLang="ru-RU" sz="1300" b="1"/>
                  <a:t>участия в нем (средняя </a:t>
                </a:r>
              </a:p>
              <a:p>
                <a:pPr algn="ctr"/>
                <a:r>
                  <a:rPr lang="ru-RU" altLang="ru-RU" sz="1300" b="1"/>
                  <a:t>и старшая группы)</a:t>
                </a:r>
                <a:endParaRPr lang="ru-RU" altLang="ru-RU" sz="1300"/>
              </a:p>
            </p:txBody>
          </p:sp>
        </p:grpSp>
        <p:sp>
          <p:nvSpPr>
            <p:cNvPr id="85006" name="Text Box 12"/>
            <p:cNvSpPr txBox="1">
              <a:spLocks noChangeArrowheads="1"/>
            </p:cNvSpPr>
            <p:nvPr/>
          </p:nvSpPr>
          <p:spPr bwMode="auto">
            <a:xfrm>
              <a:off x="1584000" y="5661248"/>
              <a:ext cx="5976000" cy="288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300" b="1"/>
                <a:t>Самостоятельная деятельность в развивающей среде (все возрастные группы)</a:t>
              </a:r>
              <a:endParaRPr lang="ru-RU" altLang="ru-RU" sz="1300"/>
            </a:p>
          </p:txBody>
        </p:sp>
        <p:grpSp>
          <p:nvGrpSpPr>
            <p:cNvPr id="85007" name="Группа 27"/>
            <p:cNvGrpSpPr>
              <a:grpSpLocks/>
            </p:cNvGrpSpPr>
            <p:nvPr/>
          </p:nvGrpSpPr>
          <p:grpSpPr bwMode="auto">
            <a:xfrm>
              <a:off x="403682" y="4886285"/>
              <a:ext cx="8336637" cy="684000"/>
              <a:chOff x="446619" y="4886285"/>
              <a:chExt cx="8336637" cy="684000"/>
            </a:xfrm>
          </p:grpSpPr>
          <p:sp>
            <p:nvSpPr>
              <p:cNvPr id="85008" name="Text Box 9"/>
              <p:cNvSpPr txBox="1">
                <a:spLocks noChangeArrowheads="1"/>
              </p:cNvSpPr>
              <p:nvPr/>
            </p:nvSpPr>
            <p:spPr bwMode="auto">
              <a:xfrm>
                <a:off x="446619" y="4886285"/>
                <a:ext cx="4716000" cy="684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Занятие с четкими правилами, обязательное для всех, фиксированной продолжительности  (подготовительная группа, на основе соглашения с детьми)</a:t>
                </a:r>
                <a:endParaRPr lang="ru-RU" altLang="ru-RU" sz="1300"/>
              </a:p>
            </p:txBody>
          </p:sp>
          <p:sp>
            <p:nvSpPr>
              <p:cNvPr id="85009" name="Text Box 13"/>
              <p:cNvSpPr txBox="1">
                <a:spLocks noChangeArrowheads="1"/>
              </p:cNvSpPr>
              <p:nvPr/>
            </p:nvSpPr>
            <p:spPr bwMode="auto">
              <a:xfrm>
                <a:off x="5219256" y="4886285"/>
                <a:ext cx="3564000" cy="684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Свободные беседы гуманитарной </a:t>
                </a:r>
              </a:p>
              <a:p>
                <a:pPr algn="ctr"/>
                <a:r>
                  <a:rPr lang="ru-RU" altLang="ru-RU" sz="1300" b="1"/>
                  <a:t>направленности по истории математики, о прикладных аспектах математики  (МлДВ)</a:t>
                </a:r>
                <a:endParaRPr lang="ru-RU" altLang="ru-RU" sz="1300"/>
              </a:p>
            </p:txBody>
          </p:sp>
        </p:grpSp>
      </p:grpSp>
      <p:grpSp>
        <p:nvGrpSpPr>
          <p:cNvPr id="84996" name="Группа 25"/>
          <p:cNvGrpSpPr>
            <a:grpSpLocks/>
          </p:cNvGrpSpPr>
          <p:nvPr/>
        </p:nvGrpSpPr>
        <p:grpSpPr bwMode="auto">
          <a:xfrm>
            <a:off x="200025" y="1197297"/>
            <a:ext cx="8785225" cy="1871663"/>
            <a:chOff x="200633" y="926745"/>
            <a:chExt cx="8784976" cy="1872208"/>
          </a:xfrm>
        </p:grpSpPr>
        <p:sp>
          <p:nvSpPr>
            <p:cNvPr id="84998" name="Text Box 2"/>
            <p:cNvSpPr txBox="1">
              <a:spLocks noChangeArrowheads="1"/>
            </p:cNvSpPr>
            <p:nvPr/>
          </p:nvSpPr>
          <p:spPr bwMode="auto">
            <a:xfrm>
              <a:off x="200633" y="926745"/>
              <a:ext cx="8784976" cy="1872208"/>
            </a:xfrm>
            <a:prstGeom prst="rect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8900000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sz="1600" b="1">
                  <a:solidFill>
                    <a:schemeClr val="bg1"/>
                  </a:solidFill>
                </a:rPr>
                <a:t>Принципы организации работы по развитию элементарных математических представлений</a:t>
              </a:r>
              <a:endParaRPr lang="ru-RU" sz="1600">
                <a:solidFill>
                  <a:schemeClr val="bg1"/>
                </a:solidFill>
              </a:endParaRPr>
            </a:p>
          </p:txBody>
        </p:sp>
        <p:grpSp>
          <p:nvGrpSpPr>
            <p:cNvPr id="84999" name="Группа 24"/>
            <p:cNvGrpSpPr>
              <a:grpSpLocks/>
            </p:cNvGrpSpPr>
            <p:nvPr/>
          </p:nvGrpSpPr>
          <p:grpSpPr bwMode="auto">
            <a:xfrm>
              <a:off x="430559" y="1246986"/>
              <a:ext cx="8352697" cy="1455477"/>
              <a:chOff x="395535" y="1254633"/>
              <a:chExt cx="8352697" cy="1455477"/>
            </a:xfrm>
          </p:grpSpPr>
          <p:sp>
            <p:nvSpPr>
              <p:cNvPr id="85000" name="Text Box 3"/>
              <p:cNvSpPr txBox="1">
                <a:spLocks noChangeArrowheads="1"/>
              </p:cNvSpPr>
              <p:nvPr/>
            </p:nvSpPr>
            <p:spPr bwMode="auto">
              <a:xfrm>
                <a:off x="395535" y="1268759"/>
                <a:ext cx="2052000" cy="14401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 dirty="0"/>
                  <a:t>Формирование математических представлений на основе перцептивных (ручных) действий детей,  накопления чувственного опыта и его осмысления     </a:t>
                </a:r>
                <a:endParaRPr lang="ru-RU" altLang="ru-RU" sz="1300" dirty="0"/>
              </a:p>
            </p:txBody>
          </p:sp>
          <p:sp>
            <p:nvSpPr>
              <p:cNvPr id="85001" name="Text Box 3"/>
              <p:cNvSpPr txBox="1">
                <a:spLocks noChangeArrowheads="1"/>
              </p:cNvSpPr>
              <p:nvPr/>
            </p:nvSpPr>
            <p:spPr bwMode="auto">
              <a:xfrm>
                <a:off x="2569858" y="1269925"/>
                <a:ext cx="2232000" cy="14401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 dirty="0"/>
                  <a:t>Использование разнообразного и разнопланового  дидактического материала, позволяющего обобщить понятия «число», «множество», «форма»</a:t>
                </a:r>
                <a:endParaRPr lang="ru-RU" altLang="ru-RU" sz="1300" dirty="0"/>
              </a:p>
            </p:txBody>
          </p:sp>
          <p:sp>
            <p:nvSpPr>
              <p:cNvPr id="85002" name="Text Box 3"/>
              <p:cNvSpPr txBox="1">
                <a:spLocks noChangeArrowheads="1"/>
              </p:cNvSpPr>
              <p:nvPr/>
            </p:nvSpPr>
            <p:spPr bwMode="auto">
              <a:xfrm>
                <a:off x="4914043" y="1269925"/>
                <a:ext cx="1620000" cy="14401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Стимулирование активной речевой деятельности детей, речевое сопровождение перцептивных действий </a:t>
                </a:r>
                <a:endParaRPr lang="ru-RU" altLang="ru-RU" sz="1300"/>
              </a:p>
            </p:txBody>
          </p:sp>
          <p:sp>
            <p:nvSpPr>
              <p:cNvPr id="85003" name="Text Box 3"/>
              <p:cNvSpPr txBox="1">
                <a:spLocks noChangeArrowheads="1"/>
              </p:cNvSpPr>
              <p:nvPr/>
            </p:nvSpPr>
            <p:spPr bwMode="auto">
              <a:xfrm>
                <a:off x="6660232" y="1254633"/>
                <a:ext cx="2088000" cy="14401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Возможность сочетания самостоятельной деятельности детей и их разнообразного взаимодействия при освоении математических понятий</a:t>
                </a:r>
                <a:endParaRPr lang="ru-RU" altLang="ru-RU" sz="1300"/>
              </a:p>
            </p:txBody>
          </p:sp>
        </p:grp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68313" y="243433"/>
            <a:ext cx="8207375" cy="449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cs typeface="Arial" charset="0"/>
              </a:rPr>
              <a:t>Развитие элементарных математических представлений</a:t>
            </a:r>
            <a:endParaRPr lang="ru-RU" sz="2800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0571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3A114-07BA-43F2-8DFA-4EB12BC55378}" type="slidenum">
              <a:rPr lang="ru-RU" smtClean="0"/>
              <a:pPr>
                <a:defRPr/>
              </a:pPr>
              <a:t>78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8534400" cy="536104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РЕБЕНОК И МИР ПРИРОДЫ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pSp>
        <p:nvGrpSpPr>
          <p:cNvPr id="87044" name="Group 2"/>
          <p:cNvGrpSpPr>
            <a:grpSpLocks/>
          </p:cNvGrpSpPr>
          <p:nvPr/>
        </p:nvGrpSpPr>
        <p:grpSpPr bwMode="auto">
          <a:xfrm>
            <a:off x="683568" y="620688"/>
            <a:ext cx="7848600" cy="5472112"/>
            <a:chOff x="2741" y="420"/>
            <a:chExt cx="16914" cy="11864"/>
          </a:xfrm>
        </p:grpSpPr>
        <p:sp>
          <p:nvSpPr>
            <p:cNvPr id="87045" name="AutoShape 3"/>
            <p:cNvSpPr>
              <a:spLocks noChangeArrowheads="1"/>
            </p:cNvSpPr>
            <p:nvPr/>
          </p:nvSpPr>
          <p:spPr bwMode="auto">
            <a:xfrm>
              <a:off x="2741" y="570"/>
              <a:ext cx="13740" cy="10200"/>
            </a:xfrm>
            <a:prstGeom prst="sun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87046" name="AutoShape 4"/>
            <p:cNvSpPr>
              <a:spLocks/>
            </p:cNvSpPr>
            <p:nvPr/>
          </p:nvSpPr>
          <p:spPr bwMode="auto">
            <a:xfrm>
              <a:off x="3672" y="420"/>
              <a:ext cx="2730" cy="1200"/>
            </a:xfrm>
            <a:prstGeom prst="accentBorderCallout3">
              <a:avLst>
                <a:gd name="adj1" fmla="val 15000"/>
                <a:gd name="adj2" fmla="val -4394"/>
                <a:gd name="adj3" fmla="val 15000"/>
                <a:gd name="adj4" fmla="val -59963"/>
                <a:gd name="adj5" fmla="val 63083"/>
                <a:gd name="adj6" fmla="val -59963"/>
                <a:gd name="adj7" fmla="val 304315"/>
                <a:gd name="adj8" fmla="val 47968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400" b="1">
                  <a:latin typeface="Arial" pitchFamily="34" charset="0"/>
                </a:rPr>
                <a:t>Общий дом природы</a:t>
              </a:r>
              <a:endParaRPr lang="ru-RU" altLang="ru-RU" sz="1400">
                <a:latin typeface="Arial" pitchFamily="34" charset="0"/>
              </a:endParaRPr>
            </a:p>
          </p:txBody>
        </p:sp>
        <p:sp>
          <p:nvSpPr>
            <p:cNvPr id="20486" name="AutoShape 5"/>
            <p:cNvSpPr>
              <a:spLocks noChangeArrowheads="1"/>
            </p:cNvSpPr>
            <p:nvPr/>
          </p:nvSpPr>
          <p:spPr bwMode="auto">
            <a:xfrm>
              <a:off x="8328" y="2451"/>
              <a:ext cx="2942" cy="1263"/>
            </a:xfrm>
            <a:prstGeom prst="wedgeRoundRectCallout">
              <a:avLst>
                <a:gd name="adj1" fmla="val -48215"/>
                <a:gd name="adj2" fmla="val 19900"/>
                <a:gd name="adj3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3939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1400" dirty="0">
                  <a:latin typeface="+mn-lt"/>
                  <a:cs typeface="Arial" charset="0"/>
                </a:rPr>
                <a:t>Содержание образования</a:t>
              </a:r>
            </a:p>
          </p:txBody>
        </p:sp>
        <p:sp>
          <p:nvSpPr>
            <p:cNvPr id="87048" name="AutoShape 6" descr="Газетная бумага"/>
            <p:cNvSpPr>
              <a:spLocks noChangeArrowheads="1"/>
            </p:cNvSpPr>
            <p:nvPr/>
          </p:nvSpPr>
          <p:spPr bwMode="auto">
            <a:xfrm>
              <a:off x="10035" y="4011"/>
              <a:ext cx="4175" cy="850"/>
            </a:xfrm>
            <a:prstGeom prst="wedgeRoundRectCallout">
              <a:avLst>
                <a:gd name="adj1" fmla="val -40806"/>
                <a:gd name="adj2" fmla="val -99120"/>
                <a:gd name="adj3" fmla="val 16667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300"/>
                </a:spcBef>
                <a:spcAft>
                  <a:spcPts val="1000"/>
                </a:spcAft>
              </a:pPr>
              <a:r>
                <a:rPr lang="ru-RU" altLang="ru-RU" sz="1400" dirty="0"/>
                <a:t>Неживая природа</a:t>
              </a:r>
              <a:endParaRPr lang="ru-RU" altLang="ru-RU" sz="1400" dirty="0">
                <a:latin typeface="Arial" pitchFamily="34" charset="0"/>
              </a:endParaRPr>
            </a:p>
          </p:txBody>
        </p:sp>
        <p:sp>
          <p:nvSpPr>
            <p:cNvPr id="20488" name="AutoShape 7"/>
            <p:cNvSpPr>
              <a:spLocks noChangeArrowheads="1"/>
            </p:cNvSpPr>
            <p:nvPr/>
          </p:nvSpPr>
          <p:spPr bwMode="auto">
            <a:xfrm>
              <a:off x="5167" y="3941"/>
              <a:ext cx="3472" cy="850"/>
            </a:xfrm>
            <a:prstGeom prst="wedgeRoundRectCallout">
              <a:avLst>
                <a:gd name="adj1" fmla="val 43014"/>
                <a:gd name="adj2" fmla="val -88116"/>
                <a:gd name="adj3" fmla="val 16667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altLang="ru-RU" sz="1400" dirty="0">
                  <a:latin typeface="+mn-lt"/>
                  <a:cs typeface="Arial" charset="0"/>
                </a:rPr>
                <a:t>Живая природа</a:t>
              </a:r>
            </a:p>
          </p:txBody>
        </p:sp>
        <p:sp>
          <p:nvSpPr>
            <p:cNvPr id="87050" name="AutoShape 8" descr="Коричневый мрамор"/>
            <p:cNvSpPr>
              <a:spLocks noChangeArrowheads="1"/>
            </p:cNvSpPr>
            <p:nvPr/>
          </p:nvSpPr>
          <p:spPr bwMode="auto">
            <a:xfrm>
              <a:off x="10762" y="7133"/>
              <a:ext cx="2531" cy="850"/>
            </a:xfrm>
            <a:prstGeom prst="cloudCallout">
              <a:avLst>
                <a:gd name="adj1" fmla="val -3037"/>
                <a:gd name="adj2" fmla="val -307856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altLang="ru-RU" sz="1400" dirty="0">
                  <a:solidFill>
                    <a:srgbClr val="FFFFFF"/>
                  </a:solidFill>
                </a:rPr>
                <a:t>Почва</a:t>
              </a:r>
              <a:endParaRPr lang="ru-RU" altLang="ru-RU" sz="1400" dirty="0"/>
            </a:p>
          </p:txBody>
        </p:sp>
        <p:sp>
          <p:nvSpPr>
            <p:cNvPr id="87051" name="AutoShape 9"/>
            <p:cNvSpPr>
              <a:spLocks noChangeArrowheads="1"/>
            </p:cNvSpPr>
            <p:nvPr/>
          </p:nvSpPr>
          <p:spPr bwMode="auto">
            <a:xfrm>
              <a:off x="8793" y="6509"/>
              <a:ext cx="2474" cy="850"/>
            </a:xfrm>
            <a:prstGeom prst="cloudCallout">
              <a:avLst>
                <a:gd name="adj1" fmla="val 48787"/>
                <a:gd name="adj2" fmla="val -226250"/>
              </a:avLst>
            </a:prstGeom>
            <a:gradFill rotWithShape="0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altLang="ru-RU" sz="1600" b="1"/>
                <a:t>Вода</a:t>
              </a:r>
              <a:endParaRPr lang="ru-RU" altLang="ru-RU" sz="1600"/>
            </a:p>
          </p:txBody>
        </p:sp>
        <p:sp>
          <p:nvSpPr>
            <p:cNvPr id="87052" name="AutoShape 10"/>
            <p:cNvSpPr>
              <a:spLocks noChangeArrowheads="1"/>
            </p:cNvSpPr>
            <p:nvPr/>
          </p:nvSpPr>
          <p:spPr bwMode="auto">
            <a:xfrm>
              <a:off x="12180" y="5570"/>
              <a:ext cx="2820" cy="850"/>
            </a:xfrm>
            <a:prstGeom prst="cloudCallout">
              <a:avLst>
                <a:gd name="adj1" fmla="val -18356"/>
                <a:gd name="adj2" fmla="val -116662"/>
              </a:avLst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altLang="ru-RU" sz="1600" dirty="0"/>
                <a:t>Воздух</a:t>
              </a:r>
            </a:p>
          </p:txBody>
        </p:sp>
        <p:sp>
          <p:nvSpPr>
            <p:cNvPr id="87053" name="AutoShape 13"/>
            <p:cNvSpPr>
              <a:spLocks noChangeArrowheads="1"/>
            </p:cNvSpPr>
            <p:nvPr/>
          </p:nvSpPr>
          <p:spPr bwMode="auto">
            <a:xfrm>
              <a:off x="6000" y="7601"/>
              <a:ext cx="3283" cy="1073"/>
            </a:xfrm>
            <a:prstGeom prst="wedgeEllipseCallout">
              <a:avLst>
                <a:gd name="adj1" fmla="val -17444"/>
                <a:gd name="adj2" fmla="val -307968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ru-RU" sz="1400" dirty="0" err="1"/>
                <a:t>Животные</a:t>
              </a:r>
              <a:endParaRPr lang="ru-RU" altLang="ru-RU" sz="1400" dirty="0"/>
            </a:p>
          </p:txBody>
        </p:sp>
        <p:sp>
          <p:nvSpPr>
            <p:cNvPr id="87054" name="AutoShape 14"/>
            <p:cNvSpPr>
              <a:spLocks noChangeArrowheads="1"/>
            </p:cNvSpPr>
            <p:nvPr/>
          </p:nvSpPr>
          <p:spPr bwMode="auto">
            <a:xfrm>
              <a:off x="7397" y="5260"/>
              <a:ext cx="3102" cy="1093"/>
            </a:xfrm>
            <a:prstGeom prst="wedgeEllipseCallout">
              <a:avLst>
                <a:gd name="adj1" fmla="val -47505"/>
                <a:gd name="adj2" fmla="val -85556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99CC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52000"/>
                </a:lnSpc>
                <a:spcBef>
                  <a:spcPts val="600"/>
                </a:spcBef>
              </a:pPr>
              <a:r>
                <a:rPr lang="ru-RU" altLang="ru-RU" sz="1400" dirty="0"/>
                <a:t>Человек</a:t>
              </a:r>
            </a:p>
          </p:txBody>
        </p:sp>
        <p:sp>
          <p:nvSpPr>
            <p:cNvPr id="87055" name="AutoShape 15"/>
            <p:cNvSpPr>
              <a:spLocks/>
            </p:cNvSpPr>
            <p:nvPr/>
          </p:nvSpPr>
          <p:spPr bwMode="auto">
            <a:xfrm>
              <a:off x="12027" y="9317"/>
              <a:ext cx="7628" cy="29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sz="1400" b="1" dirty="0"/>
                <a:t>Законы общего дома природы:</a:t>
              </a:r>
            </a:p>
            <a:p>
              <a:pPr lvl="1">
                <a:lnSpc>
                  <a:spcPct val="90000"/>
                </a:lnSpc>
                <a:buSzPts val="1400"/>
                <a:buFont typeface="Webdings" pitchFamily="18" charset="2"/>
                <a:buChar char="Y"/>
              </a:pPr>
              <a:r>
                <a:rPr lang="ru-RU" sz="1300" b="1" dirty="0"/>
                <a:t>Все живые организмы имеют равное право на жизнь</a:t>
              </a:r>
            </a:p>
            <a:p>
              <a:pPr lvl="1">
                <a:lnSpc>
                  <a:spcPct val="90000"/>
                </a:lnSpc>
                <a:buSzPts val="1400"/>
                <a:buFont typeface="Webdings" pitchFamily="18" charset="2"/>
                <a:buChar char="Y"/>
              </a:pPr>
              <a:r>
                <a:rPr lang="ru-RU" sz="1300" b="1" dirty="0"/>
                <a:t>В природе всё взаимосвязано</a:t>
              </a:r>
            </a:p>
            <a:p>
              <a:pPr lvl="1">
                <a:lnSpc>
                  <a:spcPct val="90000"/>
                </a:lnSpc>
                <a:buSzPts val="1400"/>
                <a:buFont typeface="Webdings" pitchFamily="18" charset="2"/>
                <a:buChar char="Y"/>
              </a:pPr>
              <a:r>
                <a:rPr lang="ru-RU" sz="1300" b="1" dirty="0"/>
                <a:t>В природе ничто никуда</a:t>
              </a:r>
              <a:br>
                <a:rPr lang="ru-RU" sz="1300" b="1" dirty="0"/>
              </a:br>
              <a:r>
                <a:rPr lang="ru-RU" sz="1300" b="1" dirty="0"/>
                <a:t>не исчезает, а переходит из одного состояния в другое</a:t>
              </a:r>
              <a:endParaRPr lang="ru-RU" dirty="0">
                <a:latin typeface="Arial" pitchFamily="34" charset="0"/>
              </a:endParaRPr>
            </a:p>
          </p:txBody>
        </p:sp>
        <p:sp>
          <p:nvSpPr>
            <p:cNvPr id="87056" name="AutoShape 12"/>
            <p:cNvSpPr>
              <a:spLocks noChangeArrowheads="1"/>
            </p:cNvSpPr>
            <p:nvPr/>
          </p:nvSpPr>
          <p:spPr bwMode="auto">
            <a:xfrm>
              <a:off x="5069" y="6509"/>
              <a:ext cx="2438" cy="937"/>
            </a:xfrm>
            <a:prstGeom prst="wedgeEllipseCallout">
              <a:avLst>
                <a:gd name="adj1" fmla="val 1074"/>
                <a:gd name="adj2" fmla="val -222074"/>
              </a:avLst>
            </a:prstGeom>
            <a:gradFill rotWithShape="0">
              <a:gsLst>
                <a:gs pos="0">
                  <a:srgbClr val="800000"/>
                </a:gs>
                <a:gs pos="100000">
                  <a:srgbClr val="FFCC99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ru-RU" sz="1400" dirty="0" err="1"/>
                <a:t>Грибы</a:t>
              </a:r>
              <a:endParaRPr lang="ru-RU" altLang="ru-RU" sz="1400" dirty="0"/>
            </a:p>
          </p:txBody>
        </p:sp>
        <p:sp>
          <p:nvSpPr>
            <p:cNvPr id="87057" name="AutoShape 11"/>
            <p:cNvSpPr>
              <a:spLocks noChangeArrowheads="1"/>
            </p:cNvSpPr>
            <p:nvPr/>
          </p:nvSpPr>
          <p:spPr bwMode="auto">
            <a:xfrm>
              <a:off x="3326" y="5260"/>
              <a:ext cx="3139" cy="1093"/>
            </a:xfrm>
            <a:prstGeom prst="wedgeEllipseCallout">
              <a:avLst>
                <a:gd name="adj1" fmla="val 31662"/>
                <a:gd name="adj2" fmla="val -85819"/>
              </a:avLst>
            </a:prstGeom>
            <a:gradFill rotWithShape="0">
              <a:gsLst>
                <a:gs pos="0">
                  <a:srgbClr val="99CC00"/>
                </a:gs>
                <a:gs pos="100000">
                  <a:srgbClr val="CCFF3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ru-RU" sz="1400" dirty="0" err="1"/>
                <a:t>Растения</a:t>
              </a:r>
              <a:endParaRPr lang="ru-RU" alt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3068472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РЕБЕНОК И МИР ПРИРОДЫ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pSp>
        <p:nvGrpSpPr>
          <p:cNvPr id="88067" name="Group 2"/>
          <p:cNvGrpSpPr>
            <a:grpSpLocks/>
          </p:cNvGrpSpPr>
          <p:nvPr/>
        </p:nvGrpSpPr>
        <p:grpSpPr bwMode="auto">
          <a:xfrm>
            <a:off x="395288" y="1196975"/>
            <a:ext cx="8237537" cy="4968875"/>
            <a:chOff x="430" y="1846"/>
            <a:chExt cx="15810" cy="8978"/>
          </a:xfrm>
        </p:grpSpPr>
        <p:sp>
          <p:nvSpPr>
            <p:cNvPr id="88070" name="Line 23"/>
            <p:cNvSpPr>
              <a:spLocks noChangeShapeType="1"/>
            </p:cNvSpPr>
            <p:nvPr/>
          </p:nvSpPr>
          <p:spPr bwMode="auto">
            <a:xfrm>
              <a:off x="8584" y="5619"/>
              <a:ext cx="1521" cy="5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1" name="Line 21"/>
            <p:cNvSpPr>
              <a:spLocks noChangeShapeType="1"/>
            </p:cNvSpPr>
            <p:nvPr/>
          </p:nvSpPr>
          <p:spPr bwMode="auto">
            <a:xfrm>
              <a:off x="1535" y="5422"/>
              <a:ext cx="0" cy="1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2" name="Line 22"/>
            <p:cNvSpPr>
              <a:spLocks noChangeShapeType="1"/>
            </p:cNvSpPr>
            <p:nvPr/>
          </p:nvSpPr>
          <p:spPr bwMode="auto">
            <a:xfrm>
              <a:off x="7912" y="6022"/>
              <a:ext cx="0" cy="8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3" name="Line 23"/>
            <p:cNvSpPr>
              <a:spLocks noChangeShapeType="1"/>
            </p:cNvSpPr>
            <p:nvPr/>
          </p:nvSpPr>
          <p:spPr bwMode="auto">
            <a:xfrm>
              <a:off x="6649" y="5619"/>
              <a:ext cx="0" cy="2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4" name="Line 18"/>
            <p:cNvSpPr>
              <a:spLocks noChangeShapeType="1"/>
            </p:cNvSpPr>
            <p:nvPr/>
          </p:nvSpPr>
          <p:spPr bwMode="auto">
            <a:xfrm flipH="1">
              <a:off x="2088" y="3798"/>
              <a:ext cx="23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5" name="Line 19"/>
            <p:cNvSpPr>
              <a:spLocks noChangeShapeType="1"/>
            </p:cNvSpPr>
            <p:nvPr/>
          </p:nvSpPr>
          <p:spPr bwMode="auto">
            <a:xfrm>
              <a:off x="3747" y="3798"/>
              <a:ext cx="0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6" name="Line 24"/>
            <p:cNvSpPr>
              <a:spLocks noChangeShapeType="1"/>
            </p:cNvSpPr>
            <p:nvPr/>
          </p:nvSpPr>
          <p:spPr bwMode="auto">
            <a:xfrm flipH="1">
              <a:off x="6235" y="3798"/>
              <a:ext cx="582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7" name="Line 25"/>
            <p:cNvSpPr>
              <a:spLocks noChangeShapeType="1"/>
            </p:cNvSpPr>
            <p:nvPr/>
          </p:nvSpPr>
          <p:spPr bwMode="auto">
            <a:xfrm>
              <a:off x="8446" y="3798"/>
              <a:ext cx="0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8" name="Line 26"/>
            <p:cNvSpPr>
              <a:spLocks noChangeShapeType="1"/>
            </p:cNvSpPr>
            <p:nvPr/>
          </p:nvSpPr>
          <p:spPr bwMode="auto">
            <a:xfrm>
              <a:off x="9966" y="3798"/>
              <a:ext cx="691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9" name="Line 27"/>
            <p:cNvSpPr>
              <a:spLocks noChangeShapeType="1"/>
            </p:cNvSpPr>
            <p:nvPr/>
          </p:nvSpPr>
          <p:spPr bwMode="auto">
            <a:xfrm>
              <a:off x="13560" y="3798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430" y="1846"/>
              <a:ext cx="15810" cy="7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  <a:latin typeface="+mn-lt"/>
                  <a:cs typeface="Arial" charset="0"/>
                </a:rPr>
                <a:t>Методы ознакомления дошкольников с природой</a:t>
              </a:r>
              <a:endParaRPr lang="ru-RU" sz="16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8081" name="Text Box 5"/>
            <p:cNvSpPr txBox="1">
              <a:spLocks noChangeArrowheads="1"/>
            </p:cNvSpPr>
            <p:nvPr/>
          </p:nvSpPr>
          <p:spPr bwMode="auto">
            <a:xfrm>
              <a:off x="1396" y="3148"/>
              <a:ext cx="3266" cy="6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b="1"/>
                <a:t>Наглядные</a:t>
              </a:r>
            </a:p>
          </p:txBody>
        </p:sp>
        <p:sp>
          <p:nvSpPr>
            <p:cNvPr id="88082" name="Text Box 6"/>
            <p:cNvSpPr txBox="1">
              <a:spLocks noChangeArrowheads="1"/>
            </p:cNvSpPr>
            <p:nvPr/>
          </p:nvSpPr>
          <p:spPr bwMode="auto">
            <a:xfrm>
              <a:off x="6725" y="3148"/>
              <a:ext cx="3266" cy="6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b="1"/>
                <a:t>Практические</a:t>
              </a:r>
            </a:p>
          </p:txBody>
        </p:sp>
        <p:sp>
          <p:nvSpPr>
            <p:cNvPr id="88083" name="Text Box 7"/>
            <p:cNvSpPr txBox="1">
              <a:spLocks noChangeArrowheads="1"/>
            </p:cNvSpPr>
            <p:nvPr/>
          </p:nvSpPr>
          <p:spPr bwMode="auto">
            <a:xfrm>
              <a:off x="11877" y="3165"/>
              <a:ext cx="3266" cy="6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b="1"/>
                <a:t>Словесные </a:t>
              </a:r>
            </a:p>
          </p:txBody>
        </p:sp>
        <p:sp>
          <p:nvSpPr>
            <p:cNvPr id="88084" name="Text Box 8"/>
            <p:cNvSpPr txBox="1">
              <a:spLocks noChangeArrowheads="1"/>
            </p:cNvSpPr>
            <p:nvPr/>
          </p:nvSpPr>
          <p:spPr bwMode="auto">
            <a:xfrm>
              <a:off x="568" y="4318"/>
              <a:ext cx="1797" cy="11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ru-RU" sz="1600" b="1"/>
                <a:t>Наблю</a:t>
              </a:r>
              <a:r>
                <a:rPr lang="ru-RU" altLang="ru-RU" sz="1600" b="1"/>
                <a:t>-</a:t>
              </a:r>
              <a:r>
                <a:rPr lang="en-US" altLang="ru-RU" sz="1600" b="1"/>
                <a:t>дения</a:t>
              </a:r>
              <a:endParaRPr lang="ru-RU" altLang="ru-RU" sz="1600"/>
            </a:p>
          </p:txBody>
        </p:sp>
        <p:sp>
          <p:nvSpPr>
            <p:cNvPr id="88085" name="Text Box 9"/>
            <p:cNvSpPr txBox="1">
              <a:spLocks noChangeArrowheads="1"/>
            </p:cNvSpPr>
            <p:nvPr/>
          </p:nvSpPr>
          <p:spPr bwMode="auto">
            <a:xfrm>
              <a:off x="2503" y="4318"/>
              <a:ext cx="2935" cy="18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Рассматри-вание картин,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демонстрация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фильмов</a:t>
              </a:r>
              <a:endParaRPr lang="ru-RU" altLang="ru-RU" sz="1600"/>
            </a:p>
          </p:txBody>
        </p:sp>
        <p:sp>
          <p:nvSpPr>
            <p:cNvPr id="88086" name="Text Box 10"/>
            <p:cNvSpPr txBox="1">
              <a:spLocks noChangeArrowheads="1"/>
            </p:cNvSpPr>
            <p:nvPr/>
          </p:nvSpPr>
          <p:spPr bwMode="auto">
            <a:xfrm>
              <a:off x="568" y="6455"/>
              <a:ext cx="5034" cy="43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altLang="ru-RU" sz="1600" b="1" dirty="0" smtClean="0"/>
                <a:t> Кратковременные</a:t>
              </a:r>
              <a:endParaRPr lang="ru-RU" altLang="ru-RU" sz="1600" b="1" dirty="0"/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altLang="ru-RU" sz="1600" b="1" dirty="0" smtClean="0"/>
                <a:t> Длительные</a:t>
              </a:r>
              <a:endParaRPr lang="ru-RU" altLang="ru-RU" sz="1600" b="1" dirty="0"/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altLang="ru-RU" sz="1600" b="1" dirty="0" smtClean="0"/>
                <a:t> Определение </a:t>
              </a:r>
              <a:r>
                <a:rPr lang="ru-RU" altLang="ru-RU" sz="1600" b="1" dirty="0"/>
                <a:t>состояния </a:t>
              </a:r>
              <a:br>
                <a:rPr lang="ru-RU" altLang="ru-RU" sz="1600" b="1" dirty="0"/>
              </a:br>
              <a:r>
                <a:rPr lang="ru-RU" altLang="ru-RU" sz="1600" b="1" dirty="0"/>
                <a:t>  предмета по отдельным </a:t>
              </a:r>
              <a:br>
                <a:rPr lang="ru-RU" altLang="ru-RU" sz="1600" b="1" dirty="0"/>
              </a:br>
              <a:r>
                <a:rPr lang="ru-RU" altLang="ru-RU" sz="1600" b="1" dirty="0"/>
                <a:t>  признакам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altLang="ru-RU" sz="1600" b="1" dirty="0" smtClean="0"/>
                <a:t> Восстановление </a:t>
              </a:r>
              <a:r>
                <a:rPr lang="ru-RU" altLang="ru-RU" sz="1600" b="1" dirty="0"/>
                <a:t>картины</a:t>
              </a:r>
              <a:br>
                <a:rPr lang="ru-RU" altLang="ru-RU" sz="1600" b="1" dirty="0"/>
              </a:br>
              <a:r>
                <a:rPr lang="ru-RU" altLang="ru-RU" sz="1600" b="1" dirty="0"/>
                <a:t>  целого по отдельным </a:t>
              </a:r>
              <a:br>
                <a:rPr lang="ru-RU" altLang="ru-RU" sz="1600" b="1" dirty="0"/>
              </a:br>
              <a:r>
                <a:rPr lang="ru-RU" altLang="ru-RU" sz="1600" b="1" dirty="0"/>
                <a:t>  признакам</a:t>
              </a:r>
              <a:endParaRPr lang="ru-RU" altLang="ru-RU" sz="1600" dirty="0"/>
            </a:p>
          </p:txBody>
        </p:sp>
        <p:sp>
          <p:nvSpPr>
            <p:cNvPr id="88087" name="Text Box 11"/>
            <p:cNvSpPr txBox="1">
              <a:spLocks noChangeArrowheads="1"/>
            </p:cNvSpPr>
            <p:nvPr/>
          </p:nvSpPr>
          <p:spPr bwMode="auto">
            <a:xfrm>
              <a:off x="5820" y="4318"/>
              <a:ext cx="1659" cy="1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ru-RU" altLang="ru-RU" sz="1600"/>
            </a:p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Игра</a:t>
              </a:r>
              <a:endParaRPr lang="ru-RU" altLang="ru-RU" sz="1600"/>
            </a:p>
          </p:txBody>
        </p:sp>
        <p:sp>
          <p:nvSpPr>
            <p:cNvPr id="88088" name="Text Box 12"/>
            <p:cNvSpPr txBox="1">
              <a:spLocks noChangeArrowheads="1"/>
            </p:cNvSpPr>
            <p:nvPr/>
          </p:nvSpPr>
          <p:spPr bwMode="auto">
            <a:xfrm>
              <a:off x="7617" y="4318"/>
              <a:ext cx="1872" cy="1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Труд 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в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природе</a:t>
              </a:r>
              <a:endParaRPr lang="ru-RU" altLang="ru-RU" sz="1600"/>
            </a:p>
          </p:txBody>
        </p:sp>
        <p:sp>
          <p:nvSpPr>
            <p:cNvPr id="88089" name="Text Box 13"/>
            <p:cNvSpPr txBox="1">
              <a:spLocks noChangeArrowheads="1"/>
            </p:cNvSpPr>
            <p:nvPr/>
          </p:nvSpPr>
          <p:spPr bwMode="auto">
            <a:xfrm>
              <a:off x="5820" y="5879"/>
              <a:ext cx="3732" cy="49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lvl="1">
                <a:lnSpc>
                  <a:spcPct val="90000"/>
                </a:lnSpc>
              </a:pPr>
              <a:r>
                <a:rPr lang="ru-RU" altLang="ru-RU" sz="1600" b="1"/>
                <a:t>Дидактические игры:</a:t>
              </a:r>
            </a:p>
            <a:p>
              <a:pPr marL="0" lvl="2">
                <a:lnSpc>
                  <a:spcPct val="90000"/>
                </a:lnSpc>
                <a:buFont typeface="Symbol" pitchFamily="18" charset="2"/>
                <a:buChar char="·"/>
              </a:pPr>
              <a:r>
                <a:rPr lang="ru-RU" altLang="ru-RU" sz="1600"/>
                <a:t>предметные,</a:t>
              </a:r>
            </a:p>
            <a:p>
              <a:pPr marL="0" lvl="2">
                <a:lnSpc>
                  <a:spcPct val="90000"/>
                </a:lnSpc>
                <a:buFont typeface="Symbol" pitchFamily="18" charset="2"/>
                <a:buChar char="·"/>
              </a:pPr>
              <a:r>
                <a:rPr lang="ru-RU" altLang="ru-RU" sz="1600"/>
                <a:t>настольно-печатные,</a:t>
              </a:r>
            </a:p>
            <a:p>
              <a:pPr marL="0" lvl="2">
                <a:lnSpc>
                  <a:spcPct val="90000"/>
                </a:lnSpc>
                <a:buFont typeface="Symbol" pitchFamily="18" charset="2"/>
                <a:buChar char="·"/>
              </a:pPr>
              <a:r>
                <a:rPr lang="ru-RU" altLang="ru-RU" sz="1600"/>
                <a:t>словесные</a:t>
              </a:r>
            </a:p>
            <a:p>
              <a:pPr marL="0" lvl="2">
                <a:lnSpc>
                  <a:spcPct val="90000"/>
                </a:lnSpc>
                <a:buFont typeface="Symbol" pitchFamily="18" charset="2"/>
                <a:buChar char="·"/>
              </a:pPr>
              <a:r>
                <a:rPr lang="ru-RU" altLang="ru-RU" sz="1600"/>
                <a:t>игровые упражнения и игры-занятия</a:t>
              </a:r>
            </a:p>
            <a:p>
              <a:pPr marL="0" lvl="1">
                <a:lnSpc>
                  <a:spcPct val="90000"/>
                </a:lnSpc>
              </a:pPr>
              <a:r>
                <a:rPr lang="ru-RU" altLang="ru-RU" sz="1600" b="1"/>
                <a:t>Подвижные игры</a:t>
              </a:r>
            </a:p>
            <a:p>
              <a:pPr>
                <a:lnSpc>
                  <a:spcPct val="90000"/>
                </a:lnSpc>
              </a:pPr>
              <a:r>
                <a:rPr lang="ru-RU" altLang="ru-RU" sz="1600" b="1"/>
                <a:t>Творческие игры </a:t>
              </a:r>
              <a:r>
                <a:rPr lang="ru-RU" altLang="ru-RU" sz="1600"/>
                <a:t>(в т.ч. строительные)</a:t>
              </a:r>
            </a:p>
          </p:txBody>
        </p:sp>
        <p:sp>
          <p:nvSpPr>
            <p:cNvPr id="88090" name="Text Box 14"/>
            <p:cNvSpPr txBox="1">
              <a:spLocks noChangeArrowheads="1"/>
            </p:cNvSpPr>
            <p:nvPr/>
          </p:nvSpPr>
          <p:spPr bwMode="auto">
            <a:xfrm>
              <a:off x="9967" y="6176"/>
              <a:ext cx="3593" cy="17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altLang="ru-RU" sz="1600" b="1" dirty="0" smtClean="0"/>
                <a:t> Индивидуальные поручения</a:t>
              </a:r>
              <a:endParaRPr lang="ru-RU" altLang="ru-RU" sz="1600" b="1" dirty="0"/>
            </a:p>
            <a:p>
              <a:pPr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sz="1600" b="1" dirty="0" smtClean="0"/>
                <a:t> Коллективный </a:t>
              </a:r>
              <a:r>
                <a:rPr lang="ru-RU" altLang="ru-RU" sz="1600" b="1" dirty="0"/>
                <a:t>труд</a:t>
              </a:r>
              <a:endParaRPr lang="ru-RU" altLang="ru-RU" sz="1600" dirty="0"/>
            </a:p>
          </p:txBody>
        </p:sp>
        <p:sp>
          <p:nvSpPr>
            <p:cNvPr id="88091" name="Text Box 15"/>
            <p:cNvSpPr txBox="1">
              <a:spLocks noChangeArrowheads="1"/>
            </p:cNvSpPr>
            <p:nvPr/>
          </p:nvSpPr>
          <p:spPr bwMode="auto">
            <a:xfrm>
              <a:off x="11901" y="4318"/>
              <a:ext cx="3317" cy="13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lvl="1" algn="ctr">
                <a:lnSpc>
                  <a:spcPct val="90000"/>
                </a:lnSpc>
                <a:buFont typeface="Times New Roman" pitchFamily="18" charset="0"/>
                <a:buChar char="•"/>
              </a:pPr>
              <a:r>
                <a:rPr lang="ru-RU" altLang="ru-RU" sz="1600" b="1" u="sng" dirty="0" smtClean="0"/>
                <a:t> Рассказ</a:t>
              </a:r>
              <a:endParaRPr lang="ru-RU" altLang="ru-RU" sz="1600" b="1" u="sng" dirty="0"/>
            </a:p>
            <a:p>
              <a:pPr marL="0" lvl="1" algn="ctr">
                <a:lnSpc>
                  <a:spcPct val="90000"/>
                </a:lnSpc>
                <a:buFont typeface="Times New Roman" pitchFamily="18" charset="0"/>
                <a:buChar char="•"/>
              </a:pPr>
              <a:r>
                <a:rPr lang="ru-RU" altLang="ru-RU" sz="1600" b="1" dirty="0" smtClean="0"/>
                <a:t> Беседа</a:t>
              </a:r>
              <a:endParaRPr lang="ru-RU" altLang="ru-RU" sz="1600" b="1" dirty="0"/>
            </a:p>
            <a:p>
              <a:pPr algn="ctr">
                <a:lnSpc>
                  <a:spcPct val="90000"/>
                </a:lnSpc>
                <a:buFont typeface="Times New Roman" pitchFamily="18" charset="0"/>
                <a:buChar char="•"/>
              </a:pPr>
              <a:r>
                <a:rPr lang="ru-RU" altLang="ru-RU" sz="1600" b="1" dirty="0" smtClean="0"/>
                <a:t> Чтение</a:t>
              </a:r>
              <a:endParaRPr lang="ru-RU" altLang="ru-RU" sz="1600" dirty="0"/>
            </a:p>
          </p:txBody>
        </p:sp>
        <p:sp>
          <p:nvSpPr>
            <p:cNvPr id="88092" name="Line 16"/>
            <p:cNvSpPr>
              <a:spLocks noChangeShapeType="1"/>
            </p:cNvSpPr>
            <p:nvPr/>
          </p:nvSpPr>
          <p:spPr bwMode="auto">
            <a:xfrm>
              <a:off x="3056" y="2627"/>
              <a:ext cx="0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93" name="Line 17"/>
            <p:cNvSpPr>
              <a:spLocks noChangeShapeType="1"/>
            </p:cNvSpPr>
            <p:nvPr/>
          </p:nvSpPr>
          <p:spPr bwMode="auto">
            <a:xfrm>
              <a:off x="13528" y="2566"/>
              <a:ext cx="32" cy="5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94" name="Text Box 20"/>
            <p:cNvSpPr txBox="1">
              <a:spLocks noChangeArrowheads="1"/>
            </p:cNvSpPr>
            <p:nvPr/>
          </p:nvSpPr>
          <p:spPr bwMode="auto">
            <a:xfrm>
              <a:off x="9616" y="4318"/>
              <a:ext cx="1871" cy="1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Элемен-тарные опыты</a:t>
              </a:r>
              <a:endParaRPr lang="ru-RU" altLang="ru-RU" sz="1600"/>
            </a:p>
          </p:txBody>
        </p:sp>
        <p:sp>
          <p:nvSpPr>
            <p:cNvPr id="88095" name="Line 3"/>
            <p:cNvSpPr>
              <a:spLocks noChangeShapeType="1"/>
            </p:cNvSpPr>
            <p:nvPr/>
          </p:nvSpPr>
          <p:spPr bwMode="auto">
            <a:xfrm>
              <a:off x="8446" y="2523"/>
              <a:ext cx="0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12ADD-08DA-40C8-8D17-52CAF958F93B}" type="slidenum">
              <a:rPr lang="ru-RU" smtClean="0"/>
              <a:pPr>
                <a:defRPr/>
              </a:pPr>
              <a:t>79</a:t>
            </a:fld>
            <a:endParaRPr lang="ru-RU"/>
          </a:p>
        </p:txBody>
      </p:sp>
      <p:pic>
        <p:nvPicPr>
          <p:cNvPr id="3074" name="Picture 2" descr="D:\Личное\Фотографии\Фото. раб\ФОТО ДОУ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25160"/>
            <a:ext cx="1913126" cy="151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4283968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/>
              <a:pPr/>
              <a:t>79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022932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76600" y="5157788"/>
            <a:ext cx="5543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r" eaLnBrk="0" hangingPunct="0"/>
            <a:r>
              <a:rPr lang="ru-RU" sz="1800" b="1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9144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20"/>
          <p:cNvSpPr>
            <a:spLocks noChangeArrowheads="1"/>
          </p:cNvSpPr>
          <p:nvPr/>
        </p:nvSpPr>
        <p:spPr bwMode="auto">
          <a:xfrm>
            <a:off x="714348" y="357173"/>
            <a:ext cx="7715250" cy="142875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</a:rPr>
              <a:t>Комплексная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 программа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</a:rPr>
              <a:t>дошкольного образования</a:t>
            </a:r>
            <a:endParaRPr lang="ru-RU" sz="3200" b="1" dirty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357158" y="3000382"/>
            <a:ext cx="8215370" cy="1428750"/>
          </a:xfrm>
          <a:prstGeom prst="rect">
            <a:avLst/>
          </a:prstGeom>
        </p:spPr>
        <p:txBody>
          <a:bodyPr anchor="ctr"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5508104" y="5786430"/>
            <a:ext cx="3214710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№ 273-ФЗ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с</a:t>
            </a: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т. 12, ч. 10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683568" y="1917993"/>
            <a:ext cx="799288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авторская программа, </a:t>
            </a: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которая предусматривает </a:t>
            </a: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все основные направления развития ребенка</a:t>
            </a: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дошкольного возраста </a:t>
            </a: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(до появления реестра примерных ООП)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6309320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Группа 14"/>
          <p:cNvGrpSpPr>
            <a:grpSpLocks/>
          </p:cNvGrpSpPr>
          <p:nvPr/>
        </p:nvGrpSpPr>
        <p:grpSpPr bwMode="auto">
          <a:xfrm>
            <a:off x="282966" y="77723"/>
            <a:ext cx="8552157" cy="6464465"/>
            <a:chOff x="311388" y="76976"/>
            <a:chExt cx="8552585" cy="6464987"/>
          </a:xfrm>
        </p:grpSpPr>
        <p:grpSp>
          <p:nvGrpSpPr>
            <p:cNvPr id="90116" name="Группа 1"/>
            <p:cNvGrpSpPr>
              <a:grpSpLocks/>
            </p:cNvGrpSpPr>
            <p:nvPr/>
          </p:nvGrpSpPr>
          <p:grpSpPr bwMode="auto">
            <a:xfrm>
              <a:off x="311388" y="76976"/>
              <a:ext cx="8495875" cy="2966022"/>
              <a:chOff x="311388" y="76976"/>
              <a:chExt cx="8495875" cy="296602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11388" y="980728"/>
                <a:ext cx="2268000" cy="1620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Сформировать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у ребенка представление о себе как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о представителе человеческого рода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070959" y="970328"/>
                <a:ext cx="2736304" cy="1620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На основе познания развивать творческую, свободную личность, обладающую чувством собственного достоинства и уважением к людям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758591" y="980728"/>
                <a:ext cx="3132000" cy="206227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Сформировать у ребенка представление о представление о людях, живущих на Земле, об их чувствах, поступках, правах и обязанностях; о разнообразной деятельности людей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83396" y="76976"/>
                <a:ext cx="8316000" cy="8310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solidFill>
                      <a:srgbClr val="C00000"/>
                    </a:solidFill>
                  </a:rPr>
                  <a:t>Задачи ознакомления дошкольников с социальным миром</a:t>
                </a:r>
              </a:p>
            </p:txBody>
          </p:sp>
        </p:grpSp>
        <p:grpSp>
          <p:nvGrpSpPr>
            <p:cNvPr id="90117" name="Группа 5"/>
            <p:cNvGrpSpPr>
              <a:grpSpLocks/>
            </p:cNvGrpSpPr>
            <p:nvPr/>
          </p:nvGrpSpPr>
          <p:grpSpPr bwMode="auto">
            <a:xfrm>
              <a:off x="311388" y="2492344"/>
              <a:ext cx="8552585" cy="1779394"/>
              <a:chOff x="311388" y="2492344"/>
              <a:chExt cx="8552585" cy="177939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34469" y="3434052"/>
                <a:ext cx="2736000" cy="58482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 smtClean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должны </a:t>
                </a: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нести информацию 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27669" y="3450684"/>
                <a:ext cx="2736304" cy="58482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 smtClean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должны </a:t>
                </a: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побуждать к деятельности, поступкам 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196477" y="3440674"/>
                <a:ext cx="2736000" cy="8310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 smtClean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должны </a:t>
                </a: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вызывать эмоции, чувства, отношения </a:t>
                </a:r>
                <a:endParaRPr lang="ru-RU" sz="1600" b="1" dirty="0">
                  <a:ln>
                    <a:solidFill>
                      <a:schemeClr val="accent5">
                        <a:lumMod val="75000"/>
                      </a:schemeClr>
                    </a:solidFill>
                  </a:ln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1388" y="2492344"/>
                <a:ext cx="8547527" cy="8310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/>
                  <a:t>Триединая функция </a:t>
                </a:r>
                <a:endParaRPr lang="ru-RU" sz="2400" b="1" dirty="0" smtClean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 smtClean="0"/>
                  <a:t>представлений </a:t>
                </a:r>
                <a:r>
                  <a:rPr lang="ru-RU" sz="2400" b="1" dirty="0"/>
                  <a:t>о социальном мире</a:t>
                </a:r>
              </a:p>
            </p:txBody>
          </p:sp>
        </p:grpSp>
        <p:grpSp>
          <p:nvGrpSpPr>
            <p:cNvPr id="90118" name="Группа 7"/>
            <p:cNvGrpSpPr>
              <a:grpSpLocks/>
            </p:cNvGrpSpPr>
            <p:nvPr/>
          </p:nvGrpSpPr>
          <p:grpSpPr bwMode="auto">
            <a:xfrm>
              <a:off x="311388" y="4325792"/>
              <a:ext cx="8552585" cy="2216171"/>
              <a:chOff x="354120" y="4325792"/>
              <a:chExt cx="8552585" cy="221617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54120" y="5156856"/>
                <a:ext cx="4068000" cy="138510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Познавательные эвристические беседы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 smtClean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Восприятие </a:t>
                </a: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художественной литературы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Изобразительная и конструктивная деятельность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Экспериментирование и опыты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Музыка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545648" y="5156855"/>
                <a:ext cx="4356000" cy="136971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Игры </a:t>
                </a:r>
                <a:r>
                  <a:rPr lang="ru-RU" sz="13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(сюжетно-ролевые, драматизации, подвижные)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Наблюдения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Трудовая деятельность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Праздники и развлечения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Индивидуальные беседы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54120" y="4325792"/>
                <a:ext cx="8552585" cy="8310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/>
                  <a:t>Формы организации образовательной деятельности</a:t>
                </a:r>
              </a:p>
            </p:txBody>
          </p:sp>
        </p:grpSp>
      </p:grp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5D08E-4C69-45E6-9E60-23AA218E6B0A}" type="slidenum">
              <a:rPr lang="ru-RU" b="1" smtClean="0"/>
              <a:pPr>
                <a:defRPr/>
              </a:pPr>
              <a:t>80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83326617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251511" y="425718"/>
            <a:ext cx="8424177" cy="5667107"/>
            <a:chOff x="155" y="1276"/>
            <a:chExt cx="16230" cy="11720"/>
          </a:xfrm>
        </p:grpSpPr>
        <p:grpSp>
          <p:nvGrpSpPr>
            <p:cNvPr id="91140" name="Group 3"/>
            <p:cNvGrpSpPr>
              <a:grpSpLocks/>
            </p:cNvGrpSpPr>
            <p:nvPr/>
          </p:nvGrpSpPr>
          <p:grpSpPr bwMode="auto">
            <a:xfrm>
              <a:off x="432" y="3763"/>
              <a:ext cx="15953" cy="2532"/>
              <a:chOff x="432" y="4255"/>
              <a:chExt cx="15953" cy="2532"/>
            </a:xfrm>
          </p:grpSpPr>
          <p:sp>
            <p:nvSpPr>
              <p:cNvPr id="91147" name="AutoShape 4"/>
              <p:cNvSpPr>
                <a:spLocks noChangeArrowheads="1"/>
              </p:cNvSpPr>
              <p:nvPr/>
            </p:nvSpPr>
            <p:spPr bwMode="auto">
              <a:xfrm>
                <a:off x="432" y="4258"/>
                <a:ext cx="3798" cy="2529"/>
              </a:xfrm>
              <a:prstGeom prst="wedgeRoundRectCallout">
                <a:avLst>
                  <a:gd name="adj1" fmla="val 49606"/>
                  <a:gd name="adj2" fmla="val -73046"/>
                  <a:gd name="adj3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Методы,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повышающие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познавательную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активность</a:t>
                </a:r>
              </a:p>
            </p:txBody>
          </p:sp>
          <p:sp>
            <p:nvSpPr>
              <p:cNvPr id="91148" name="AutoShape 5"/>
              <p:cNvSpPr>
                <a:spLocks noChangeArrowheads="1"/>
              </p:cNvSpPr>
              <p:nvPr/>
            </p:nvSpPr>
            <p:spPr bwMode="auto">
              <a:xfrm>
                <a:off x="4464" y="4258"/>
                <a:ext cx="3798" cy="2529"/>
              </a:xfrm>
              <a:prstGeom prst="wedgeRoundRectCallout">
                <a:avLst>
                  <a:gd name="adj1" fmla="val -8759"/>
                  <a:gd name="adj2" fmla="val -72060"/>
                  <a:gd name="adj3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Методы,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вызывающие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эмоциональную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активность</a:t>
                </a:r>
              </a:p>
            </p:txBody>
          </p:sp>
          <p:sp>
            <p:nvSpPr>
              <p:cNvPr id="91149" name="AutoShape 6"/>
              <p:cNvSpPr>
                <a:spLocks noChangeArrowheads="1"/>
              </p:cNvSpPr>
              <p:nvPr/>
            </p:nvSpPr>
            <p:spPr bwMode="auto">
              <a:xfrm>
                <a:off x="8505" y="4255"/>
                <a:ext cx="3798" cy="2529"/>
              </a:xfrm>
              <a:prstGeom prst="wedgeRoundRectCallout">
                <a:avLst>
                  <a:gd name="adj1" fmla="val -33250"/>
                  <a:gd name="adj2" fmla="val -71856"/>
                  <a:gd name="adj3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Методы,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способствующие взаимосвязи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различных видов деятельности</a:t>
                </a:r>
              </a:p>
            </p:txBody>
          </p:sp>
          <p:sp>
            <p:nvSpPr>
              <p:cNvPr id="91150" name="AutoShape 7"/>
              <p:cNvSpPr>
                <a:spLocks noChangeArrowheads="1"/>
              </p:cNvSpPr>
              <p:nvPr/>
            </p:nvSpPr>
            <p:spPr bwMode="auto">
              <a:xfrm>
                <a:off x="12587" y="4255"/>
                <a:ext cx="3798" cy="2529"/>
              </a:xfrm>
              <a:prstGeom prst="wedgeRoundRectCallout">
                <a:avLst>
                  <a:gd name="adj1" fmla="val -40866"/>
                  <a:gd name="adj2" fmla="val -72741"/>
                  <a:gd name="adj3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Методы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 smtClean="0"/>
                  <a:t>коррекции</a:t>
                </a:r>
                <a:r>
                  <a:rPr lang="ru-RU" altLang="ru-RU" sz="1600" dirty="0"/>
                  <a:t/>
                </a:r>
                <a:br>
                  <a:rPr lang="ru-RU" altLang="ru-RU" sz="1600" dirty="0"/>
                </a:br>
                <a:r>
                  <a:rPr lang="ru-RU" altLang="ru-RU" sz="1600" dirty="0"/>
                  <a:t>и  уточнения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детских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представлений</a:t>
                </a:r>
              </a:p>
            </p:txBody>
          </p:sp>
        </p:grpSp>
        <p:grpSp>
          <p:nvGrpSpPr>
            <p:cNvPr id="91141" name="Group 8"/>
            <p:cNvGrpSpPr>
              <a:grpSpLocks/>
            </p:cNvGrpSpPr>
            <p:nvPr/>
          </p:nvGrpSpPr>
          <p:grpSpPr bwMode="auto">
            <a:xfrm>
              <a:off x="155" y="6444"/>
              <a:ext cx="16230" cy="6552"/>
              <a:chOff x="155" y="7083"/>
              <a:chExt cx="16230" cy="6552"/>
            </a:xfrm>
          </p:grpSpPr>
          <p:sp>
            <p:nvSpPr>
              <p:cNvPr id="91143" name="Text Box 9"/>
              <p:cNvSpPr txBox="1">
                <a:spLocks noChangeArrowheads="1"/>
              </p:cNvSpPr>
              <p:nvPr/>
            </p:nvSpPr>
            <p:spPr bwMode="auto">
              <a:xfrm>
                <a:off x="155" y="7083"/>
                <a:ext cx="4022" cy="655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lvl="1" indent="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solidFill>
                      <a:srgbClr val="000000"/>
                    </a:solidFill>
                    <a:latin typeface="+mn-lt"/>
                  </a:rPr>
                  <a:t>Элементарный </a:t>
                </a:r>
                <a:br>
                  <a:rPr lang="ru-RU" altLang="ru-RU" sz="140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ru-RU" altLang="ru-RU" sz="1400" dirty="0">
                    <a:solidFill>
                      <a:srgbClr val="000000"/>
                    </a:solidFill>
                    <a:latin typeface="+mn-lt"/>
                  </a:rPr>
                  <a:t>    анализ </a:t>
                </a:r>
              </a:p>
              <a:p>
                <a:pPr marL="173038" lvl="1" indent="-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 smtClean="0">
                    <a:latin typeface="+mn-lt"/>
                  </a:rPr>
                  <a:t>Сравнение по    контрасту и  </a:t>
                </a:r>
                <a:r>
                  <a:rPr lang="ru-RU" altLang="ru-RU" sz="1400" dirty="0">
                    <a:latin typeface="+mn-lt"/>
                  </a:rPr>
                  <a:t>подобию, сходству</a:t>
                </a:r>
              </a:p>
              <a:p>
                <a:pPr marL="0" lvl="1" indent="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Группировка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   и классификация</a:t>
                </a:r>
              </a:p>
              <a:p>
                <a:pPr marL="0" lvl="1" indent="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Моделирование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   и конструирование</a:t>
                </a:r>
              </a:p>
              <a:p>
                <a:pPr marL="0" lvl="1" indent="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Ответы на вопросы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   </a:t>
                </a:r>
                <a:r>
                  <a:rPr lang="ru-RU" altLang="ru-RU" sz="1400" dirty="0" smtClean="0">
                    <a:latin typeface="+mn-lt"/>
                  </a:rPr>
                  <a:t>детей</a:t>
                </a:r>
                <a:endParaRPr lang="ru-RU" altLang="ru-RU" sz="1400" dirty="0">
                  <a:latin typeface="+mn-lt"/>
                </a:endParaRPr>
              </a:p>
              <a:p>
                <a:pPr marL="0" lvl="1" indent="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Приучение к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   самостоятельному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   поиску ответов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  </a:t>
                </a:r>
                <a:r>
                  <a:rPr lang="ru-RU" altLang="ru-RU" sz="1400" dirty="0" smtClean="0">
                    <a:latin typeface="+mn-lt"/>
                  </a:rPr>
                  <a:t> на </a:t>
                </a:r>
                <a:r>
                  <a:rPr lang="ru-RU" altLang="ru-RU" sz="1400" dirty="0">
                    <a:latin typeface="+mn-lt"/>
                  </a:rPr>
                  <a:t>вопросы</a:t>
                </a:r>
              </a:p>
            </p:txBody>
          </p:sp>
          <p:sp>
            <p:nvSpPr>
              <p:cNvPr id="91144" name="Text Box 10"/>
              <p:cNvSpPr txBox="1">
                <a:spLocks noChangeArrowheads="1"/>
              </p:cNvSpPr>
              <p:nvPr/>
            </p:nvSpPr>
            <p:spPr bwMode="auto">
              <a:xfrm>
                <a:off x="4464" y="7083"/>
                <a:ext cx="3875" cy="655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173038" lvl="1" indent="-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Воображаемая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ситуация</a:t>
                </a:r>
                <a:endParaRPr lang="ru-RU" altLang="ru-RU" sz="1400" dirty="0">
                  <a:latin typeface="+mn-lt"/>
                </a:endParaRPr>
              </a:p>
              <a:p>
                <a:pPr marL="173038" lvl="1" indent="-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Придумывание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сказок</a:t>
                </a:r>
                <a:endParaRPr lang="ru-RU" altLang="ru-RU" sz="1400" dirty="0">
                  <a:latin typeface="+mn-lt"/>
                </a:endParaRPr>
              </a:p>
              <a:p>
                <a:pPr marL="173038" lvl="1" indent="-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Игры-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драматизации</a:t>
                </a:r>
                <a:endParaRPr lang="ru-RU" altLang="ru-RU" sz="1400" dirty="0">
                  <a:latin typeface="+mn-lt"/>
                </a:endParaRPr>
              </a:p>
              <a:p>
                <a:pPr marL="173038" lvl="1" indent="-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Сюрпризные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моменты </a:t>
                </a:r>
                <a:r>
                  <a:rPr lang="ru-RU" altLang="ru-RU" sz="1400" dirty="0">
                    <a:latin typeface="+mn-lt"/>
                  </a:rPr>
                  <a:t>и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элементы </a:t>
                </a:r>
                <a:r>
                  <a:rPr lang="ru-RU" altLang="ru-RU" sz="1400" dirty="0">
                    <a:latin typeface="+mn-lt"/>
                  </a:rPr>
                  <a:t>новизны</a:t>
                </a:r>
              </a:p>
              <a:p>
                <a:pPr marL="173038" lvl="1" indent="-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Юмор и шутка</a:t>
                </a:r>
              </a:p>
              <a:p>
                <a:pPr marL="173038" lvl="1" indent="-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Сочетание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разнообразных </a:t>
                </a:r>
                <a:r>
                  <a:rPr lang="ru-RU" altLang="ru-RU" sz="1400" dirty="0">
                    <a:latin typeface="+mn-lt"/>
                  </a:rPr>
                  <a:t/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средств </a:t>
                </a:r>
                <a:r>
                  <a:rPr lang="ru-RU" altLang="ru-RU" sz="1400" dirty="0">
                    <a:latin typeface="+mn-lt"/>
                  </a:rPr>
                  <a:t>на одном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занятии</a:t>
                </a:r>
                <a:endParaRPr lang="ru-RU" altLang="ru-RU" sz="1400" dirty="0">
                  <a:latin typeface="+mn-lt"/>
                </a:endParaRPr>
              </a:p>
            </p:txBody>
          </p:sp>
          <p:sp>
            <p:nvSpPr>
              <p:cNvPr id="91145" name="Text Box 11"/>
              <p:cNvSpPr txBox="1">
                <a:spLocks noChangeArrowheads="1"/>
              </p:cNvSpPr>
              <p:nvPr/>
            </p:nvSpPr>
            <p:spPr bwMode="auto">
              <a:xfrm>
                <a:off x="8617" y="7083"/>
                <a:ext cx="3884" cy="655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  <a:tabLst>
                    <a:tab pos="173038" algn="l"/>
                  </a:tabLst>
                </a:pPr>
                <a:r>
                  <a:rPr lang="ru-RU" altLang="ru-RU" sz="1400" dirty="0">
                    <a:latin typeface="+mn-lt"/>
                  </a:rPr>
                  <a:t>Прием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предложения </a:t>
                </a:r>
                <a:r>
                  <a:rPr lang="ru-RU" altLang="ru-RU" sz="1400" dirty="0">
                    <a:latin typeface="+mn-lt"/>
                  </a:rPr>
                  <a:t>и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</a:t>
                </a:r>
                <a:r>
                  <a:rPr lang="ru-RU" altLang="ru-RU" sz="1400" dirty="0" smtClean="0">
                    <a:latin typeface="+mn-lt"/>
                  </a:rPr>
                  <a:t>обучения </a:t>
                </a:r>
                <a:r>
                  <a:rPr lang="ru-RU" altLang="ru-RU" sz="1400" dirty="0">
                    <a:latin typeface="+mn-lt"/>
                  </a:rPr>
                  <a:t>способу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</a:t>
                </a:r>
                <a:r>
                  <a:rPr lang="ru-RU" altLang="ru-RU" sz="1400" dirty="0" smtClean="0">
                    <a:latin typeface="+mn-lt"/>
                  </a:rPr>
                  <a:t>связи </a:t>
                </a:r>
                <a:r>
                  <a:rPr lang="ru-RU" altLang="ru-RU" sz="1400" dirty="0">
                    <a:latin typeface="+mn-lt"/>
                  </a:rPr>
                  <a:t>разных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видов деятельности</a:t>
                </a:r>
              </a:p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  <a:tabLst>
                    <a:tab pos="173038" algn="l"/>
                  </a:tabLst>
                </a:pPr>
                <a:r>
                  <a:rPr lang="ru-RU" altLang="ru-RU" sz="1400" dirty="0">
                    <a:latin typeface="+mn-lt"/>
                  </a:rPr>
                  <a:t>Перспективное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планирование</a:t>
                </a:r>
                <a:endParaRPr lang="ru-RU" altLang="ru-RU" sz="1400" dirty="0">
                  <a:latin typeface="+mn-lt"/>
                </a:endParaRPr>
              </a:p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  <a:tabLst>
                    <a:tab pos="173038" algn="l"/>
                  </a:tabLst>
                </a:pPr>
                <a:r>
                  <a:rPr lang="ru-RU" altLang="ru-RU" sz="1400" dirty="0">
                    <a:latin typeface="+mn-lt"/>
                  </a:rPr>
                  <a:t>Перспектива,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направленная</a:t>
                </a:r>
                <a:r>
                  <a:rPr lang="ru-RU" altLang="ru-RU" sz="1400" dirty="0">
                    <a:latin typeface="+mn-lt"/>
                  </a:rPr>
                  <a:t/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на </a:t>
                </a:r>
                <a:r>
                  <a:rPr lang="ru-RU" altLang="ru-RU" sz="1400" dirty="0">
                    <a:latin typeface="+mn-lt"/>
                  </a:rPr>
                  <a:t>последующую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деятельность</a:t>
                </a:r>
                <a:endParaRPr lang="ru-RU" altLang="ru-RU" sz="1400" dirty="0">
                  <a:latin typeface="+mn-lt"/>
                </a:endParaRPr>
              </a:p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  <a:tabLst>
                    <a:tab pos="173038" algn="l"/>
                  </a:tabLst>
                </a:pPr>
                <a:r>
                  <a:rPr lang="ru-RU" altLang="ru-RU" sz="1400" dirty="0">
                    <a:latin typeface="+mn-lt"/>
                  </a:rPr>
                  <a:t>Беседа</a:t>
                </a:r>
              </a:p>
            </p:txBody>
          </p:sp>
          <p:sp>
            <p:nvSpPr>
              <p:cNvPr id="91146" name="Text Box 12"/>
              <p:cNvSpPr txBox="1">
                <a:spLocks noChangeArrowheads="1"/>
              </p:cNvSpPr>
              <p:nvPr/>
            </p:nvSpPr>
            <p:spPr bwMode="auto">
              <a:xfrm>
                <a:off x="12816" y="7083"/>
                <a:ext cx="3569" cy="655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Повторение</a:t>
                </a:r>
              </a:p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Наблюдение </a:t>
                </a:r>
              </a:p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 err="1" smtClean="0">
                    <a:latin typeface="+mn-lt"/>
                  </a:rPr>
                  <a:t>Экспериментиро</a:t>
                </a:r>
                <a:r>
                  <a:rPr lang="ru-RU" altLang="ru-RU" sz="1400" dirty="0" smtClean="0">
                    <a:latin typeface="+mn-lt"/>
                  </a:rPr>
                  <a:t>-</a:t>
                </a:r>
                <a:r>
                  <a:rPr lang="ru-RU" altLang="ru-RU" sz="1400" dirty="0">
                    <a:latin typeface="+mn-lt"/>
                  </a:rPr>
                  <a:t/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err="1" smtClean="0">
                    <a:latin typeface="+mn-lt"/>
                  </a:rPr>
                  <a:t>вание</a:t>
                </a:r>
                <a:endParaRPr lang="ru-RU" altLang="ru-RU" sz="1400" dirty="0">
                  <a:latin typeface="+mn-lt"/>
                </a:endParaRPr>
              </a:p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Создание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проблемных </a:t>
                </a:r>
                <a:r>
                  <a:rPr lang="ru-RU" altLang="ru-RU" sz="1400" dirty="0">
                    <a:latin typeface="+mn-lt"/>
                  </a:rPr>
                  <a:t/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ситуаций</a:t>
                </a:r>
                <a:endParaRPr lang="ru-RU" altLang="ru-RU" sz="1400" dirty="0">
                  <a:latin typeface="+mn-lt"/>
                </a:endParaRPr>
              </a:p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Беседа</a:t>
                </a:r>
              </a:p>
            </p:txBody>
          </p:sp>
        </p:grpSp>
        <p:sp>
          <p:nvSpPr>
            <p:cNvPr id="91142" name="Text Box 13" descr="Газетная бумага"/>
            <p:cNvSpPr txBox="1">
              <a:spLocks noChangeArrowheads="1"/>
            </p:cNvSpPr>
            <p:nvPr/>
          </p:nvSpPr>
          <p:spPr bwMode="auto">
            <a:xfrm>
              <a:off x="155" y="1276"/>
              <a:ext cx="16230" cy="159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b="1" dirty="0">
                  <a:solidFill>
                    <a:srgbClr val="C00000"/>
                  </a:solidFill>
                  <a:latin typeface="+mj-lt"/>
                </a:rPr>
                <a:t>МЕТОДЫ, ПОЗВОЛЯЮЩИЕ ПЕДАГОГУ НАИБОЛЕЕ </a:t>
              </a:r>
              <a:r>
                <a:rPr lang="ru-RU" b="1" dirty="0" smtClean="0">
                  <a:solidFill>
                    <a:srgbClr val="C00000"/>
                  </a:solidFill>
                  <a:latin typeface="+mj-lt"/>
                </a:rPr>
                <a:t>ЭФФЕКТИВНО  </a:t>
              </a:r>
              <a:r>
                <a:rPr lang="ru-RU" b="1" dirty="0">
                  <a:solidFill>
                    <a:srgbClr val="C00000"/>
                  </a:solidFill>
                  <a:latin typeface="+mj-lt"/>
                </a:rPr>
                <a:t>ПРОВОДИТЬ РАБОТУ ПО ОЗНАКОМЛЕНИЮ ДЕТЕЙ С СОЦИАЛЬНЫМ МИРОМ</a:t>
              </a:r>
              <a:endParaRPr lang="ru-RU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A1026-5F17-484F-B224-739E1D717834}" type="slidenum">
              <a:rPr lang="ru-RU" smtClean="0"/>
              <a:pPr>
                <a:defRPr/>
              </a:pPr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8905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7468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3325998"/>
              </p:ext>
            </p:extLst>
          </p:nvPr>
        </p:nvGraphicFramePr>
        <p:xfrm>
          <a:off x="323528" y="631657"/>
          <a:ext cx="8496944" cy="5533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6960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ПООП «От рождения до школы»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  <a:tr h="4837640">
                <a:tc>
                  <a:txBody>
                    <a:bodyPr/>
                    <a:lstStyle/>
                    <a:p>
                      <a:endParaRPr kumimoji="0" lang="ru-RU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познавательно-исследовательской деятельности</a:t>
                      </a:r>
                    </a:p>
                    <a:p>
                      <a:pPr algn="ctr"/>
                      <a:r>
                        <a:rPr kumimoji="0"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Первичные представления об объектах окружающего мира. </a:t>
                      </a:r>
                    </a:p>
                    <a:p>
                      <a:pPr algn="ctr"/>
                      <a:r>
                        <a:rPr kumimoji="0"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Сенсорное развитие. Проектная деятельность. Дидактические игры.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Приобщение к </a:t>
                      </a:r>
                      <a:r>
                        <a:rPr kumimoji="0"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социокультурным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ценностям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элементарных математических представлений</a:t>
                      </a:r>
                    </a:p>
                    <a:p>
                      <a:pPr algn="ctr"/>
                      <a:r>
                        <a:rPr kumimoji="0"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и счет. Величина. Форма. </a:t>
                      </a:r>
                    </a:p>
                    <a:p>
                      <a:pPr algn="ctr"/>
                      <a:r>
                        <a:rPr kumimoji="0"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Ориентировка в пространстве. Ориентировка во времени. </a:t>
                      </a:r>
                      <a:endParaRPr kumimoji="0" lang="ru-RU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Ознакомление с миром природы</a:t>
                      </a:r>
                    </a:p>
                    <a:p>
                      <a:pPr algn="ctr"/>
                      <a:r>
                        <a:rPr kumimoji="0"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Представления детей о природе.</a:t>
                      </a:r>
                      <a:r>
                        <a:rPr kumimoji="0" lang="ru-RU" sz="20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Сезонные изменения</a:t>
                      </a:r>
                      <a:endParaRPr kumimoji="0" lang="ru-RU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355976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>
                <a:solidFill>
                  <a:srgbClr val="CCFFFF"/>
                </a:solidFill>
              </a:rPr>
              <a:pPr/>
              <a:t>82</a:t>
            </a:fld>
            <a:endParaRPr lang="ru-RU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78972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7775575" cy="1752600"/>
          </a:xfrm>
        </p:spPr>
        <p:txBody>
          <a:bodyPr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 </a:t>
            </a:r>
            <a:r>
              <a:rPr lang="ru-RU" sz="4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«Физическое развитие»</a:t>
            </a:r>
            <a:endParaRPr lang="ru-RU" sz="40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3" descr="D:\ПРОСВЕЩЕНИЕ\Картинки разные\Доналд_Золан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824422" cy="3852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7984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>
                <a:solidFill>
                  <a:srgbClr val="CCFFFF"/>
                </a:solidFill>
              </a:rPr>
              <a:pPr/>
              <a:t>83</a:t>
            </a:fld>
            <a:endParaRPr lang="ru-RU" dirty="0">
              <a:solidFill>
                <a:srgbClr val="CCFF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3" descr="Розовая тисненая бумага"/>
          <p:cNvSpPr txBox="1">
            <a:spLocks noChangeArrowheads="1"/>
          </p:cNvSpPr>
          <p:nvPr/>
        </p:nvSpPr>
        <p:spPr bwMode="auto">
          <a:xfrm>
            <a:off x="539552" y="116632"/>
            <a:ext cx="8135937" cy="15843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2800" b="1" dirty="0"/>
              <a:t>Цель</a:t>
            </a:r>
          </a:p>
          <a:p>
            <a:pPr algn="ctr">
              <a:lnSpc>
                <a:spcPct val="90000"/>
              </a:lnSpc>
              <a:buFont typeface="Arial" charset="0"/>
              <a:buChar char="•"/>
            </a:pPr>
            <a:r>
              <a:rPr lang="ru-RU" altLang="ru-RU" sz="2000" b="1" i="1" dirty="0"/>
              <a:t> </a:t>
            </a:r>
            <a:r>
              <a:rPr lang="ru-RU" altLang="ru-RU" b="1" i="1" dirty="0"/>
              <a:t>гармоничное физическое развитие</a:t>
            </a:r>
          </a:p>
          <a:p>
            <a:pPr algn="ctr">
              <a:lnSpc>
                <a:spcPct val="90000"/>
              </a:lnSpc>
              <a:buFont typeface="Arial" charset="0"/>
              <a:buChar char="•"/>
            </a:pPr>
            <a:r>
              <a:rPr lang="ru-RU" altLang="ru-RU" b="1" i="1" dirty="0"/>
              <a:t> формирование интереса и ценностного отношения к занятиям физической культурой</a:t>
            </a:r>
          </a:p>
          <a:p>
            <a:pPr algn="ctr">
              <a:lnSpc>
                <a:spcPct val="90000"/>
              </a:lnSpc>
              <a:buFont typeface="Arial" charset="0"/>
              <a:buChar char="•"/>
            </a:pPr>
            <a:r>
              <a:rPr lang="ru-RU" altLang="ru-RU" b="1" i="1" dirty="0"/>
              <a:t> формирование основ здорового образа жизни</a:t>
            </a:r>
            <a:endParaRPr lang="ru-RU" altLang="ru-RU" dirty="0">
              <a:latin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67544" y="1988840"/>
            <a:ext cx="8208962" cy="4464496"/>
            <a:chOff x="1894" y="2008"/>
            <a:chExt cx="12927" cy="5670"/>
          </a:xfrm>
        </p:grpSpPr>
        <p:sp>
          <p:nvSpPr>
            <p:cNvPr id="71686" name="Text Box 17" descr="Голубая тисненая бумага"/>
            <p:cNvSpPr txBox="1">
              <a:spLocks noChangeArrowheads="1"/>
            </p:cNvSpPr>
            <p:nvPr/>
          </p:nvSpPr>
          <p:spPr bwMode="auto">
            <a:xfrm>
              <a:off x="1894" y="2008"/>
              <a:ext cx="12927" cy="5670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2800" b="1" dirty="0" smtClean="0"/>
                <a:t>Задачи</a:t>
              </a:r>
              <a:endParaRPr lang="ru-RU" altLang="ru-RU" sz="2800" dirty="0">
                <a:latin typeface="Arial" charset="0"/>
              </a:endParaRPr>
            </a:p>
          </p:txBody>
        </p:sp>
        <p:sp>
          <p:nvSpPr>
            <p:cNvPr id="71687" name="Text Box 18"/>
            <p:cNvSpPr txBox="1">
              <a:spLocks noChangeArrowheads="1"/>
            </p:cNvSpPr>
            <p:nvPr/>
          </p:nvSpPr>
          <p:spPr bwMode="auto">
            <a:xfrm>
              <a:off x="6430" y="2923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b="1" dirty="0"/>
                <a:t>Образовательные</a:t>
              </a:r>
            </a:p>
            <a:p>
              <a:pPr>
                <a:lnSpc>
                  <a:spcPct val="90000"/>
                </a:lnSpc>
                <a:buFont typeface="Arial" charset="0"/>
                <a:buChar char="•"/>
              </a:pPr>
              <a:r>
                <a:rPr lang="ru-RU" altLang="ru-RU" sz="1600" dirty="0"/>
                <a:t>формирование </a:t>
              </a:r>
              <a:r>
                <a:rPr lang="ru-RU" altLang="ru-RU" sz="1600" dirty="0" smtClean="0"/>
                <a:t>двигательных </a:t>
              </a:r>
              <a:r>
                <a:rPr lang="ru-RU" altLang="ru-RU" sz="1600" dirty="0"/>
                <a:t>умений и навыков</a:t>
              </a:r>
            </a:p>
            <a:p>
              <a:pPr>
                <a:lnSpc>
                  <a:spcPct val="90000"/>
                </a:lnSpc>
                <a:buFont typeface="Arial" charset="0"/>
                <a:buChar char="•"/>
              </a:pPr>
              <a:r>
                <a:rPr lang="ru-RU" altLang="ru-RU" sz="1600" dirty="0"/>
                <a:t>развитие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качеств</a:t>
              </a:r>
            </a:p>
            <a:p>
              <a:pPr>
                <a:lnSpc>
                  <a:spcPct val="90000"/>
                </a:lnSpc>
                <a:buFont typeface="Arial" charset="0"/>
                <a:buChar char="•"/>
              </a:pPr>
              <a:r>
                <a:rPr lang="ru-RU" altLang="ru-RU" sz="1600" dirty="0"/>
                <a:t>овладение ребенком</a:t>
              </a:r>
              <a:br>
                <a:rPr lang="ru-RU" altLang="ru-RU" sz="1600" dirty="0"/>
              </a:br>
              <a:r>
                <a:rPr lang="ru-RU" altLang="ru-RU" sz="1600" dirty="0"/>
                <a:t>  элементарными </a:t>
              </a:r>
              <a:r>
                <a:rPr lang="ru-RU" altLang="ru-RU" sz="1600" dirty="0" smtClean="0"/>
                <a:t>знаниями </a:t>
              </a:r>
              <a:r>
                <a:rPr lang="ru-RU" altLang="ru-RU" sz="1600" dirty="0"/>
                <a:t>о своем организме,</a:t>
              </a:r>
              <a:br>
                <a:rPr lang="ru-RU" altLang="ru-RU" sz="1600" dirty="0"/>
              </a:br>
              <a:r>
                <a:rPr lang="ru-RU" altLang="ru-RU" sz="1600" dirty="0"/>
                <a:t>  роли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упражнений в его жизни,</a:t>
              </a:r>
              <a:br>
                <a:rPr lang="ru-RU" altLang="ru-RU" sz="1600" dirty="0"/>
              </a:br>
              <a:r>
                <a:rPr lang="ru-RU" altLang="ru-RU" sz="1600" dirty="0"/>
                <a:t>  способах укрепления</a:t>
              </a:r>
              <a:br>
                <a:rPr lang="ru-RU" altLang="ru-RU" sz="1600" dirty="0"/>
              </a:br>
              <a:r>
                <a:rPr lang="ru-RU" altLang="ru-RU" sz="1600" dirty="0"/>
                <a:t>  собственного здоровья</a:t>
              </a:r>
              <a:endParaRPr lang="ru-RU" altLang="ru-RU" sz="1600" dirty="0">
                <a:latin typeface="Arial" charset="0"/>
              </a:endParaRPr>
            </a:p>
          </p:txBody>
        </p:sp>
        <p:sp>
          <p:nvSpPr>
            <p:cNvPr id="71688" name="Text Box 19"/>
            <p:cNvSpPr txBox="1">
              <a:spLocks noChangeArrowheads="1"/>
            </p:cNvSpPr>
            <p:nvPr/>
          </p:nvSpPr>
          <p:spPr bwMode="auto">
            <a:xfrm>
              <a:off x="10739" y="2465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b="1" dirty="0"/>
                <a:t>Воспитательные</a:t>
              </a:r>
            </a:p>
            <a:p>
              <a:pPr>
                <a:lnSpc>
                  <a:spcPct val="90000"/>
                </a:lnSpc>
                <a:buFont typeface="Arial" charset="0"/>
                <a:buChar char="•"/>
              </a:pPr>
              <a:r>
                <a:rPr lang="ru-RU" altLang="ru-RU" sz="1600" dirty="0"/>
                <a:t>формирование интереса</a:t>
              </a:r>
              <a:br>
                <a:rPr lang="ru-RU" altLang="ru-RU" sz="1600" dirty="0"/>
              </a:br>
              <a:r>
                <a:rPr lang="ru-RU" altLang="ru-RU" sz="1600" dirty="0"/>
                <a:t>  и потребности в занятиях</a:t>
              </a:r>
              <a:br>
                <a:rPr lang="ru-RU" altLang="ru-RU" sz="1600" dirty="0"/>
              </a:br>
              <a:r>
                <a:rPr lang="ru-RU" altLang="ru-RU" sz="1600" dirty="0"/>
                <a:t>  физическими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упражнениями</a:t>
              </a:r>
            </a:p>
            <a:p>
              <a:pPr>
                <a:lnSpc>
                  <a:spcPct val="90000"/>
                </a:lnSpc>
                <a:buFont typeface="Arial" charset="0"/>
                <a:buChar char="•"/>
              </a:pPr>
              <a:r>
                <a:rPr lang="ru-RU" altLang="ru-RU" sz="1600" dirty="0"/>
                <a:t>разностороннее  </a:t>
              </a:r>
              <a:r>
                <a:rPr lang="ru-RU" altLang="ru-RU" sz="1600" dirty="0" err="1"/>
                <a:t>гармо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ничное</a:t>
              </a:r>
              <a:r>
                <a:rPr lang="ru-RU" altLang="ru-RU" sz="1600" dirty="0"/>
                <a:t> развитие ребенка</a:t>
              </a:r>
              <a:br>
                <a:rPr lang="ru-RU" altLang="ru-RU" sz="1600" dirty="0"/>
              </a:br>
              <a:r>
                <a:rPr lang="ru-RU" altLang="ru-RU" sz="1600" dirty="0"/>
                <a:t> (не только физическое,</a:t>
              </a:r>
              <a:br>
                <a:rPr lang="ru-RU" altLang="ru-RU" sz="1600" dirty="0"/>
              </a:br>
              <a:r>
                <a:rPr lang="ru-RU" altLang="ru-RU" sz="1600" dirty="0"/>
                <a:t>  но и умственное,</a:t>
              </a:r>
              <a:br>
                <a:rPr lang="ru-RU" altLang="ru-RU" sz="1600" dirty="0"/>
              </a:br>
              <a:r>
                <a:rPr lang="ru-RU" altLang="ru-RU" sz="1600" dirty="0"/>
                <a:t>  нравственное,</a:t>
              </a:r>
              <a:br>
                <a:rPr lang="ru-RU" altLang="ru-RU" sz="1600" dirty="0"/>
              </a:br>
              <a:r>
                <a:rPr lang="ru-RU" altLang="ru-RU" sz="1600" dirty="0"/>
                <a:t>  эстетическое, трудовое)</a:t>
              </a:r>
              <a:endParaRPr lang="ru-RU" altLang="ru-RU" dirty="0">
                <a:latin typeface="Arial" charset="0"/>
              </a:endParaRPr>
            </a:p>
          </p:txBody>
        </p:sp>
        <p:sp>
          <p:nvSpPr>
            <p:cNvPr id="71689" name="Text Box 20"/>
            <p:cNvSpPr txBox="1">
              <a:spLocks noChangeArrowheads="1"/>
            </p:cNvSpPr>
            <p:nvPr/>
          </p:nvSpPr>
          <p:spPr bwMode="auto">
            <a:xfrm>
              <a:off x="2121" y="2465"/>
              <a:ext cx="3968" cy="4938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b="1" dirty="0"/>
                <a:t>Оздоровительные</a:t>
              </a:r>
            </a:p>
            <a:p>
              <a:pPr>
                <a:lnSpc>
                  <a:spcPct val="90000"/>
                </a:lnSpc>
                <a:buFont typeface="Arial" charset="0"/>
                <a:buChar char="•"/>
              </a:pPr>
              <a:r>
                <a:rPr lang="ru-RU" altLang="ru-RU" sz="1600" dirty="0"/>
                <a:t>охрана жизни и </a:t>
              </a:r>
              <a:r>
                <a:rPr lang="ru-RU" altLang="ru-RU" sz="1600" dirty="0" smtClean="0"/>
                <a:t>укрепление </a:t>
              </a:r>
              <a:r>
                <a:rPr lang="ru-RU" altLang="ru-RU" sz="1600" dirty="0"/>
                <a:t>здоровья, </a:t>
              </a:r>
              <a:r>
                <a:rPr lang="ru-RU" altLang="ru-RU" sz="1600" dirty="0" smtClean="0"/>
                <a:t>обеспечение нормального</a:t>
              </a:r>
              <a:r>
                <a:rPr lang="ru-RU" altLang="ru-RU" sz="1600" dirty="0"/>
                <a:t/>
              </a:r>
              <a:br>
                <a:rPr lang="ru-RU" altLang="ru-RU" sz="1600" dirty="0"/>
              </a:br>
              <a:r>
                <a:rPr lang="ru-RU" altLang="ru-RU" sz="1600" dirty="0"/>
                <a:t>  функционирования всех</a:t>
              </a:r>
              <a:br>
                <a:rPr lang="ru-RU" altLang="ru-RU" sz="1600" dirty="0"/>
              </a:br>
              <a:r>
                <a:rPr lang="ru-RU" altLang="ru-RU" sz="1600" dirty="0"/>
                <a:t>  органов и систем</a:t>
              </a:r>
              <a:br>
                <a:rPr lang="ru-RU" altLang="ru-RU" sz="1600" dirty="0"/>
              </a:br>
              <a:r>
                <a:rPr lang="ru-RU" altLang="ru-RU" sz="1600" dirty="0"/>
                <a:t>  организма</a:t>
              </a:r>
            </a:p>
            <a:p>
              <a:pPr>
                <a:lnSpc>
                  <a:spcPct val="90000"/>
                </a:lnSpc>
                <a:buFont typeface="Arial" charset="0"/>
                <a:buChar char="•"/>
              </a:pPr>
              <a:r>
                <a:rPr lang="ru-RU" altLang="ru-RU" sz="1600" dirty="0"/>
                <a:t>всестороннее физическое</a:t>
              </a:r>
              <a:br>
                <a:rPr lang="ru-RU" altLang="ru-RU" sz="1600" dirty="0"/>
              </a:br>
              <a:r>
                <a:rPr lang="ru-RU" altLang="ru-RU" sz="1600" dirty="0"/>
                <a:t>  совершенствование</a:t>
              </a:r>
              <a:br>
                <a:rPr lang="ru-RU" altLang="ru-RU" sz="1600" dirty="0"/>
              </a:br>
              <a:r>
                <a:rPr lang="ru-RU" altLang="ru-RU" sz="1600" dirty="0"/>
                <a:t>  функций организма</a:t>
              </a:r>
            </a:p>
            <a:p>
              <a:pPr>
                <a:lnSpc>
                  <a:spcPct val="90000"/>
                </a:lnSpc>
                <a:buFont typeface="Arial" charset="0"/>
                <a:buChar char="•"/>
              </a:pPr>
              <a:r>
                <a:rPr lang="ru-RU" altLang="ru-RU" sz="1600" dirty="0"/>
                <a:t> повышение</a:t>
              </a:r>
              <a:br>
                <a:rPr lang="ru-RU" altLang="ru-RU" sz="1600" dirty="0"/>
              </a:br>
              <a:r>
                <a:rPr lang="ru-RU" altLang="ru-RU" sz="1600" dirty="0"/>
                <a:t>  работоспособности</a:t>
              </a:r>
              <a:br>
                <a:rPr lang="ru-RU" altLang="ru-RU" sz="1600" dirty="0"/>
              </a:br>
              <a:r>
                <a:rPr lang="ru-RU" altLang="ru-RU" sz="1600" dirty="0"/>
                <a:t>  и закаливание</a:t>
              </a:r>
            </a:p>
            <a:p>
              <a:endParaRPr lang="ru-RU" altLang="ru-RU" dirty="0">
                <a:latin typeface="Arial" charset="0"/>
              </a:endParaRPr>
            </a:p>
          </p:txBody>
        </p:sp>
      </p:grp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427984" y="1628800"/>
            <a:ext cx="352425" cy="504056"/>
          </a:xfrm>
          <a:prstGeom prst="downArrow">
            <a:avLst>
              <a:gd name="adj1" fmla="val 39102"/>
              <a:gd name="adj2" fmla="val 55718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eaVert"/>
          <a:lstStyle/>
          <a:p>
            <a:endParaRPr lang="ru-RU" alt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D012E-CAF5-45E1-BC38-35A81DBB8F8B}" type="slidenum">
              <a:rPr lang="ru-RU" smtClean="0"/>
              <a:pPr>
                <a:defRPr/>
              </a:pPr>
              <a:t>84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1835696" y="1124744"/>
            <a:ext cx="5218112" cy="255587"/>
            <a:chOff x="1872071" y="1284323"/>
            <a:chExt cx="5217258" cy="254803"/>
          </a:xfrm>
        </p:grpSpPr>
        <p:sp>
          <p:nvSpPr>
            <p:cNvPr id="73741" name="AutoShape 6"/>
            <p:cNvSpPr>
              <a:spLocks noChangeArrowheads="1"/>
            </p:cNvSpPr>
            <p:nvPr/>
          </p:nvSpPr>
          <p:spPr bwMode="auto">
            <a:xfrm rot="1357509">
              <a:off x="1872071" y="1284323"/>
              <a:ext cx="2795129" cy="251638"/>
            </a:xfrm>
            <a:prstGeom prst="rightArrow">
              <a:avLst>
                <a:gd name="adj1" fmla="val 50000"/>
                <a:gd name="adj2" fmla="val 115963"/>
              </a:avLst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73742" name="AutoShape 7"/>
            <p:cNvSpPr>
              <a:spLocks noChangeArrowheads="1"/>
            </p:cNvSpPr>
            <p:nvPr/>
          </p:nvSpPr>
          <p:spPr bwMode="auto">
            <a:xfrm rot="20151965" flipH="1">
              <a:off x="4471970" y="1285905"/>
              <a:ext cx="2617359" cy="253221"/>
            </a:xfrm>
            <a:prstGeom prst="rightArrow">
              <a:avLst>
                <a:gd name="adj1" fmla="val 50000"/>
                <a:gd name="adj2" fmla="val 113316"/>
              </a:avLst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/>
            <a:lstStyle/>
            <a:p>
              <a:endParaRPr lang="ru-RU" altLang="ru-RU"/>
            </a:p>
          </p:txBody>
        </p:sp>
      </p:grp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1331640" y="332656"/>
            <a:ext cx="6912768" cy="531813"/>
            <a:chOff x="1248976" y="548681"/>
            <a:chExt cx="6419215" cy="531820"/>
          </a:xfrm>
        </p:grpSpPr>
        <p:sp>
          <p:nvSpPr>
            <p:cNvPr id="73738" name="Text Box 8"/>
            <p:cNvSpPr txBox="1">
              <a:spLocks noChangeArrowheads="1"/>
            </p:cNvSpPr>
            <p:nvPr/>
          </p:nvSpPr>
          <p:spPr bwMode="auto">
            <a:xfrm>
              <a:off x="1248976" y="548681"/>
              <a:ext cx="1771650" cy="5318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altLang="ru-RU" sz="2800" b="1"/>
                <a:t>ЦЕЛЬ</a:t>
              </a:r>
              <a:endParaRPr lang="ru-RU" altLang="ru-RU" sz="2800">
                <a:latin typeface="Arial" charset="0"/>
              </a:endParaRPr>
            </a:p>
          </p:txBody>
        </p:sp>
        <p:sp>
          <p:nvSpPr>
            <p:cNvPr id="73739" name="Text Box 9"/>
            <p:cNvSpPr txBox="1">
              <a:spLocks noChangeArrowheads="1"/>
            </p:cNvSpPr>
            <p:nvPr/>
          </p:nvSpPr>
          <p:spPr bwMode="auto">
            <a:xfrm>
              <a:off x="5896541" y="548681"/>
              <a:ext cx="1771650" cy="5318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altLang="ru-RU" sz="2800" b="1"/>
                <a:t>ЗАДАЧИ</a:t>
              </a:r>
              <a:endParaRPr lang="ru-RU" altLang="ru-RU" sz="2800">
                <a:latin typeface="Arial" charset="0"/>
              </a:endParaRPr>
            </a:p>
          </p:txBody>
        </p:sp>
        <p:sp>
          <p:nvSpPr>
            <p:cNvPr id="73740" name="AutoShape 11"/>
            <p:cNvSpPr>
              <a:spLocks noChangeArrowheads="1"/>
            </p:cNvSpPr>
            <p:nvPr/>
          </p:nvSpPr>
          <p:spPr bwMode="auto">
            <a:xfrm>
              <a:off x="3020451" y="653457"/>
              <a:ext cx="2847693" cy="293692"/>
            </a:xfrm>
            <a:prstGeom prst="leftRightArrow">
              <a:avLst>
                <a:gd name="adj1" fmla="val 50000"/>
                <a:gd name="adj2" fmla="val 105222"/>
              </a:avLst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/>
            <a:lstStyle/>
            <a:p>
              <a:endParaRPr lang="ru-RU" altLang="ru-RU"/>
            </a:p>
          </p:txBody>
        </p:sp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395288" y="2060575"/>
            <a:ext cx="8281987" cy="4176737"/>
            <a:chOff x="395536" y="2060848"/>
            <a:chExt cx="8281035" cy="4176942"/>
          </a:xfrm>
        </p:grpSpPr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395536" y="2060848"/>
              <a:ext cx="8281035" cy="403244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Принципы физического развития</a:t>
              </a:r>
              <a:endPara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35" name="Text Box 14"/>
            <p:cNvSpPr txBox="1">
              <a:spLocks noChangeArrowheads="1"/>
            </p:cNvSpPr>
            <p:nvPr/>
          </p:nvSpPr>
          <p:spPr bwMode="auto">
            <a:xfrm>
              <a:off x="539552" y="2564904"/>
              <a:ext cx="2520000" cy="36728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600"/>
                </a:spcAft>
              </a:pPr>
              <a:r>
                <a:rPr lang="ru-RU" altLang="ru-RU" sz="2000" b="1" dirty="0"/>
                <a:t>Дидактические</a:t>
              </a:r>
              <a:endParaRPr lang="ru-RU" altLang="ru-RU" sz="2000" b="1" dirty="0">
                <a:latin typeface="Times New Roman" pitchFamily="18" charset="0"/>
              </a:endParaRPr>
            </a:p>
            <a:p>
              <a:pPr marL="0" lvl="1">
                <a:lnSpc>
                  <a:spcPct val="90000"/>
                </a:lnSpc>
                <a:spcAft>
                  <a:spcPts val="300"/>
                </a:spcAft>
                <a:buFont typeface="Symbol" pitchFamily="18" charset="2"/>
                <a:buChar char="·"/>
              </a:pPr>
              <a:r>
                <a:rPr lang="ru-RU" altLang="ru-RU" sz="1600" dirty="0"/>
                <a:t> Систематичность</a:t>
              </a:r>
              <a:br>
                <a:rPr lang="ru-RU" altLang="ru-RU" sz="1600" dirty="0"/>
              </a:br>
              <a:r>
                <a:rPr lang="ru-RU" altLang="ru-RU" sz="1600" dirty="0"/>
                <a:t>   и последовательность</a:t>
              </a:r>
              <a:endParaRPr lang="ru-RU" altLang="ru-RU" sz="1600" dirty="0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  <a:spcAft>
                  <a:spcPts val="300"/>
                </a:spcAft>
                <a:buFont typeface="Symbol" pitchFamily="18" charset="2"/>
                <a:buChar char="·"/>
              </a:pPr>
              <a:r>
                <a:rPr lang="ru-RU" altLang="ru-RU" sz="1600" dirty="0"/>
                <a:t> Развивающее обучение</a:t>
              </a:r>
            </a:p>
            <a:p>
              <a:pPr>
                <a:lnSpc>
                  <a:spcPct val="90000"/>
                </a:lnSpc>
                <a:spcAft>
                  <a:spcPts val="300"/>
                </a:spcAft>
                <a:buFont typeface="Symbol" pitchFamily="18" charset="2"/>
                <a:buChar char="·"/>
              </a:pPr>
              <a:r>
                <a:rPr lang="ru-RU" altLang="ru-RU" sz="1600" dirty="0"/>
                <a:t> Доступность</a:t>
              </a:r>
            </a:p>
            <a:p>
              <a:pPr>
                <a:lnSpc>
                  <a:spcPct val="90000"/>
                </a:lnSpc>
                <a:spcAft>
                  <a:spcPts val="300"/>
                </a:spcAft>
                <a:buFont typeface="Symbol" pitchFamily="18" charset="2"/>
                <a:buChar char="·"/>
              </a:pPr>
              <a:r>
                <a:rPr lang="ru-RU" altLang="ru-RU" sz="1600" dirty="0"/>
                <a:t> Воспитывающее</a:t>
              </a:r>
              <a:br>
                <a:rPr lang="ru-RU" altLang="ru-RU" sz="1600" dirty="0"/>
              </a:br>
              <a:r>
                <a:rPr lang="ru-RU" altLang="ru-RU" sz="1600" dirty="0"/>
                <a:t>   обучение</a:t>
              </a:r>
            </a:p>
            <a:p>
              <a:pPr>
                <a:lnSpc>
                  <a:spcPct val="90000"/>
                </a:lnSpc>
                <a:spcAft>
                  <a:spcPts val="300"/>
                </a:spcAft>
                <a:buFont typeface="Symbol" pitchFamily="18" charset="2"/>
                <a:buChar char="·"/>
              </a:pPr>
              <a:r>
                <a:rPr lang="ru-RU" altLang="ru-RU" sz="1600" dirty="0"/>
                <a:t> Учет индивидуальных</a:t>
              </a:r>
              <a:br>
                <a:rPr lang="ru-RU" altLang="ru-RU" sz="1600" dirty="0"/>
              </a:br>
              <a:r>
                <a:rPr lang="ru-RU" altLang="ru-RU" sz="1600" dirty="0"/>
                <a:t>   и возрастных </a:t>
              </a:r>
              <a:br>
                <a:rPr lang="ru-RU" altLang="ru-RU" sz="1600" dirty="0"/>
              </a:br>
              <a:r>
                <a:rPr lang="ru-RU" altLang="ru-RU" sz="1600" dirty="0"/>
                <a:t>   особенностей</a:t>
              </a:r>
            </a:p>
            <a:p>
              <a:pPr marL="0" lvl="1">
                <a:lnSpc>
                  <a:spcPct val="90000"/>
                </a:lnSpc>
                <a:spcAft>
                  <a:spcPts val="300"/>
                </a:spcAft>
                <a:buFont typeface="Symbol" pitchFamily="18" charset="2"/>
                <a:buChar char="·"/>
              </a:pPr>
              <a:r>
                <a:rPr lang="ru-RU" altLang="ru-RU" sz="1600" dirty="0"/>
                <a:t> Сознательность</a:t>
              </a:r>
              <a:br>
                <a:rPr lang="ru-RU" altLang="ru-RU" sz="1600" dirty="0"/>
              </a:br>
              <a:r>
                <a:rPr lang="ru-RU" altLang="ru-RU" sz="1600" dirty="0"/>
                <a:t>   и активность ребенка</a:t>
              </a:r>
            </a:p>
            <a:p>
              <a:pPr>
                <a:lnSpc>
                  <a:spcPct val="90000"/>
                </a:lnSpc>
                <a:spcAft>
                  <a:spcPts val="300"/>
                </a:spcAft>
                <a:buFont typeface="Symbol" pitchFamily="18" charset="2"/>
                <a:buChar char="·"/>
              </a:pPr>
              <a:r>
                <a:rPr lang="ru-RU" altLang="ru-RU" sz="1600" dirty="0"/>
                <a:t> Наглядность</a:t>
              </a:r>
              <a:endParaRPr lang="ru-RU" altLang="ru-RU" sz="1600" dirty="0">
                <a:latin typeface="Arial" charset="0"/>
              </a:endParaRPr>
            </a:p>
          </p:txBody>
        </p:sp>
        <p:sp>
          <p:nvSpPr>
            <p:cNvPr id="73736" name="Text Box 15"/>
            <p:cNvSpPr txBox="1">
              <a:spLocks noChangeArrowheads="1"/>
            </p:cNvSpPr>
            <p:nvPr/>
          </p:nvSpPr>
          <p:spPr bwMode="auto">
            <a:xfrm>
              <a:off x="3203848" y="2564904"/>
              <a:ext cx="2160240" cy="3456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lvl="1" algn="ctr"/>
              <a:r>
                <a:rPr lang="ru-RU" altLang="ru-RU" sz="2000" b="1"/>
                <a:t>Специальные</a:t>
              </a:r>
            </a:p>
            <a:p>
              <a:pPr>
                <a:spcAft>
                  <a:spcPts val="600"/>
                </a:spcAft>
                <a:buFont typeface="Symbol" pitchFamily="18" charset="2"/>
                <a:buChar char="·"/>
              </a:pPr>
              <a:r>
                <a:rPr lang="ru-RU" altLang="ru-RU" sz="1600"/>
                <a:t> непрерывность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Symbol" pitchFamily="18" charset="2"/>
                <a:buChar char="·"/>
              </a:pPr>
              <a:r>
                <a:rPr lang="ru-RU" altLang="ru-RU" sz="1600"/>
                <a:t> последовательность </a:t>
              </a:r>
              <a:br>
                <a:rPr lang="ru-RU" altLang="ru-RU" sz="1600"/>
              </a:br>
              <a:r>
                <a:rPr lang="ru-RU" altLang="ru-RU" sz="1600"/>
                <a:t>   наращивания </a:t>
              </a:r>
              <a:br>
                <a:rPr lang="ru-RU" altLang="ru-RU" sz="1600"/>
              </a:br>
              <a:r>
                <a:rPr lang="ru-RU" altLang="ru-RU" sz="1600"/>
                <a:t>   тренирующих </a:t>
              </a:r>
              <a:br>
                <a:rPr lang="ru-RU" altLang="ru-RU" sz="1600"/>
              </a:br>
              <a:r>
                <a:rPr lang="ru-RU" altLang="ru-RU" sz="1600"/>
                <a:t>   воздействий</a:t>
              </a:r>
            </a:p>
            <a:p>
              <a:pPr>
                <a:spcAft>
                  <a:spcPts val="600"/>
                </a:spcAft>
                <a:buFont typeface="Symbol" pitchFamily="18" charset="2"/>
                <a:buChar char="·"/>
              </a:pPr>
              <a:r>
                <a:rPr lang="ru-RU" altLang="ru-RU" sz="1600"/>
                <a:t> цикличность</a:t>
              </a:r>
              <a:endParaRPr lang="ru-RU" altLang="ru-RU" sz="1600">
                <a:latin typeface="Arial" charset="0"/>
              </a:endParaRPr>
            </a:p>
          </p:txBody>
        </p:sp>
        <p:sp>
          <p:nvSpPr>
            <p:cNvPr id="73737" name="Text Box 16"/>
            <p:cNvSpPr txBox="1">
              <a:spLocks noChangeArrowheads="1"/>
            </p:cNvSpPr>
            <p:nvPr/>
          </p:nvSpPr>
          <p:spPr bwMode="auto">
            <a:xfrm>
              <a:off x="5508104" y="2564904"/>
              <a:ext cx="3024336" cy="36728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ru-RU" altLang="ru-RU" sz="2000" b="1" dirty="0"/>
                <a:t>Гигиенические</a:t>
              </a:r>
              <a:endParaRPr lang="ru-RU" altLang="ru-RU" sz="2000" b="1" dirty="0">
                <a:latin typeface="Times New Roman" pitchFamily="18" charset="0"/>
              </a:endParaRPr>
            </a:p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Symbol" pitchFamily="18" charset="2"/>
                <a:buChar char="·"/>
              </a:pPr>
              <a:r>
                <a:rPr lang="ru-RU" altLang="ru-RU" sz="1600" dirty="0"/>
                <a:t> Сбалансированность нагрузок</a:t>
              </a:r>
              <a:endParaRPr lang="ru-RU" altLang="ru-RU" sz="1600" dirty="0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Symbol" pitchFamily="18" charset="2"/>
                <a:buChar char="·"/>
              </a:pPr>
              <a:r>
                <a:rPr lang="ru-RU" altLang="ru-RU" sz="1600" dirty="0"/>
                <a:t> Рациональность чередования</a:t>
              </a:r>
              <a:br>
                <a:rPr lang="ru-RU" altLang="ru-RU" sz="1600" dirty="0"/>
              </a:br>
              <a:r>
                <a:rPr lang="ru-RU" altLang="ru-RU" sz="1600" dirty="0"/>
                <a:t>   деятельности и отдыха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Symbol" pitchFamily="18" charset="2"/>
                <a:buChar char="·"/>
              </a:pPr>
              <a:r>
                <a:rPr lang="ru-RU" altLang="ru-RU" sz="1600" dirty="0"/>
                <a:t> Возрастная адекватность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Symbol" pitchFamily="18" charset="2"/>
                <a:buChar char="·"/>
              </a:pPr>
              <a:r>
                <a:rPr lang="ru-RU" altLang="ru-RU" sz="1600" dirty="0"/>
                <a:t> Оздоровительная </a:t>
              </a:r>
              <a:br>
                <a:rPr lang="ru-RU" altLang="ru-RU" sz="1600" dirty="0"/>
              </a:br>
              <a:r>
                <a:rPr lang="ru-RU" altLang="ru-RU" sz="1600" dirty="0"/>
                <a:t>   направленность всего </a:t>
              </a:r>
              <a:br>
                <a:rPr lang="ru-RU" altLang="ru-RU" sz="1600" dirty="0"/>
              </a:br>
              <a:r>
                <a:rPr lang="ru-RU" altLang="ru-RU" sz="1600" dirty="0"/>
                <a:t>   образовательного процесса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Symbol" pitchFamily="18" charset="2"/>
                <a:buChar char="·"/>
              </a:pPr>
              <a:r>
                <a:rPr lang="ru-RU" altLang="ru-RU" sz="1600" dirty="0"/>
                <a:t> Осуществление личностно-</a:t>
              </a:r>
              <a:br>
                <a:rPr lang="ru-RU" altLang="ru-RU" sz="1600" dirty="0"/>
              </a:br>
              <a:r>
                <a:rPr lang="ru-RU" altLang="ru-RU" sz="1600" dirty="0"/>
                <a:t>   ориентированного обучения</a:t>
              </a:r>
              <a:br>
                <a:rPr lang="ru-RU" altLang="ru-RU" sz="1600" dirty="0"/>
              </a:br>
              <a:r>
                <a:rPr lang="ru-RU" altLang="ru-RU" sz="1600" dirty="0"/>
                <a:t>   и воспитания</a:t>
              </a:r>
              <a:endParaRPr lang="ru-RU" altLang="ru-RU" sz="1300" dirty="0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E6DC4-7F38-49E3-A0B4-A243A39A9208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5536" y="116632"/>
            <a:ext cx="8496944" cy="6237446"/>
            <a:chOff x="647" y="2843"/>
            <a:chExt cx="13040" cy="9825"/>
          </a:xfrm>
        </p:grpSpPr>
        <p:sp>
          <p:nvSpPr>
            <p:cNvPr id="72708" name="Text Box 10" descr="Почтовая бумага"/>
            <p:cNvSpPr txBox="1">
              <a:spLocks noChangeArrowheads="1"/>
            </p:cNvSpPr>
            <p:nvPr/>
          </p:nvSpPr>
          <p:spPr bwMode="auto">
            <a:xfrm>
              <a:off x="647" y="2843"/>
              <a:ext cx="13040" cy="8732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2800" b="1"/>
                <a:t>Направления физического развития:</a:t>
              </a:r>
              <a:endParaRPr lang="ru-RU" altLang="ru-RU" sz="2800">
                <a:latin typeface="Arial" charset="0"/>
              </a:endParaRPr>
            </a:p>
          </p:txBody>
        </p:sp>
        <p:sp>
          <p:nvSpPr>
            <p:cNvPr id="72709" name="Text Box 11"/>
            <p:cNvSpPr txBox="1">
              <a:spLocks noChangeArrowheads="1"/>
            </p:cNvSpPr>
            <p:nvPr/>
          </p:nvSpPr>
          <p:spPr bwMode="auto">
            <a:xfrm>
              <a:off x="874" y="3977"/>
              <a:ext cx="5103" cy="8691"/>
            </a:xfrm>
            <a:prstGeom prst="rect">
              <a:avLst/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2000" b="1" dirty="0"/>
                <a:t>Приобретение детьми опыта в двигательной деятельности:</a:t>
              </a:r>
              <a:endParaRPr lang="ru-RU" altLang="ru-RU" sz="2000" b="1" dirty="0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  <a:buFont typeface="Arial" charset="0"/>
                <a:buChar char="•"/>
              </a:pPr>
              <a:r>
                <a:rPr lang="ru-RU" altLang="ru-RU" sz="1600" dirty="0"/>
                <a:t> связанной с выполнением</a:t>
              </a:r>
              <a:br>
                <a:rPr lang="ru-RU" altLang="ru-RU" sz="1600" dirty="0"/>
              </a:br>
              <a:r>
                <a:rPr lang="ru-RU" altLang="ru-RU" sz="1600" dirty="0"/>
                <a:t>   упражнений</a:t>
              </a:r>
            </a:p>
            <a:p>
              <a:pPr>
                <a:lnSpc>
                  <a:spcPct val="90000"/>
                </a:lnSpc>
                <a:buFont typeface="Arial" charset="0"/>
                <a:buChar char="•"/>
              </a:pPr>
              <a:r>
                <a:rPr lang="ru-RU" altLang="ru-RU" sz="1600" dirty="0"/>
                <a:t> направленной на развитие таких</a:t>
              </a:r>
              <a:br>
                <a:rPr lang="ru-RU" altLang="ru-RU" sz="1600" dirty="0"/>
              </a:br>
              <a:r>
                <a:rPr lang="ru-RU" altLang="ru-RU" sz="1600" dirty="0"/>
                <a:t>  физических качеств как</a:t>
              </a:r>
              <a:br>
                <a:rPr lang="ru-RU" altLang="ru-RU" sz="1600" dirty="0"/>
              </a:br>
              <a:r>
                <a:rPr lang="ru-RU" altLang="ru-RU" sz="1600" dirty="0"/>
                <a:t>  координация и гибкость</a:t>
              </a:r>
            </a:p>
            <a:p>
              <a:pPr>
                <a:lnSpc>
                  <a:spcPct val="90000"/>
                </a:lnSpc>
                <a:buFont typeface="Arial" charset="0"/>
                <a:buChar char="•"/>
              </a:pPr>
              <a:r>
                <a:rPr lang="ru-RU" altLang="ru-RU" sz="1600" dirty="0"/>
                <a:t> способствующей правильному</a:t>
              </a:r>
              <a:br>
                <a:rPr lang="ru-RU" altLang="ru-RU" sz="1600" dirty="0"/>
              </a:br>
              <a:r>
                <a:rPr lang="ru-RU" altLang="ru-RU" sz="1600" dirty="0"/>
                <a:t>  формированию </a:t>
              </a:r>
              <a:r>
                <a:rPr lang="ru-RU" altLang="ru-RU" sz="1600" dirty="0" err="1"/>
                <a:t>опорно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двигательной системы </a:t>
              </a:r>
              <a:br>
                <a:rPr lang="ru-RU" altLang="ru-RU" sz="1600" dirty="0"/>
              </a:br>
              <a:r>
                <a:rPr lang="ru-RU" altLang="ru-RU" sz="1600" dirty="0"/>
                <a:t>  организма, развитию равновесия,</a:t>
              </a:r>
              <a:br>
                <a:rPr lang="ru-RU" altLang="ru-RU" sz="1600" dirty="0"/>
              </a:br>
              <a:r>
                <a:rPr lang="ru-RU" altLang="ru-RU" sz="1600" dirty="0"/>
                <a:t>  координации движений, крупной</a:t>
              </a:r>
              <a:br>
                <a:rPr lang="ru-RU" altLang="ru-RU" sz="1600" dirty="0"/>
              </a:br>
              <a:r>
                <a:rPr lang="ru-RU" altLang="ru-RU" sz="1600" dirty="0"/>
                <a:t>  и мелкой моторики</a:t>
              </a:r>
            </a:p>
            <a:p>
              <a:pPr>
                <a:lnSpc>
                  <a:spcPct val="90000"/>
                </a:lnSpc>
                <a:buFont typeface="Arial" charset="0"/>
                <a:buChar char="•"/>
              </a:pPr>
              <a:r>
                <a:rPr lang="ru-RU" altLang="ru-RU" sz="1600" dirty="0"/>
                <a:t> связанной с правильным,</a:t>
              </a:r>
              <a:br>
                <a:rPr lang="ru-RU" altLang="ru-RU" sz="1600" dirty="0"/>
              </a:br>
              <a:r>
                <a:rPr lang="ru-RU" altLang="ru-RU" sz="1600" dirty="0"/>
                <a:t>  не наносящим вреда организму,</a:t>
              </a:r>
              <a:br>
                <a:rPr lang="ru-RU" altLang="ru-RU" sz="1600" dirty="0"/>
              </a:br>
              <a:r>
                <a:rPr lang="ru-RU" altLang="ru-RU" sz="1600" dirty="0"/>
                <a:t>  выполнением основных</a:t>
              </a:r>
              <a:br>
                <a:rPr lang="ru-RU" altLang="ru-RU" sz="1600" dirty="0"/>
              </a:br>
              <a:r>
                <a:rPr lang="ru-RU" altLang="ru-RU" sz="1600" dirty="0"/>
                <a:t>  движений (ходьба, бег, мягкие</a:t>
              </a:r>
              <a:br>
                <a:rPr lang="ru-RU" altLang="ru-RU" sz="1600" dirty="0"/>
              </a:br>
              <a:r>
                <a:rPr lang="ru-RU" altLang="ru-RU" sz="1600" dirty="0"/>
                <a:t>  прыжки, повороты в обе</a:t>
              </a:r>
              <a:br>
                <a:rPr lang="ru-RU" altLang="ru-RU" sz="1600" dirty="0"/>
              </a:br>
              <a:r>
                <a:rPr lang="ru-RU" altLang="ru-RU" sz="1600" dirty="0"/>
                <a:t>  стороны)</a:t>
              </a:r>
              <a:endParaRPr lang="ru-RU" altLang="ru-RU" sz="1600" dirty="0">
                <a:latin typeface="Times New Roman" pitchFamily="18" charset="0"/>
              </a:endParaRPr>
            </a:p>
            <a:p>
              <a:endParaRPr lang="ru-RU" altLang="ru-RU" dirty="0">
                <a:latin typeface="Arial" charset="0"/>
              </a:endParaRPr>
            </a:p>
          </p:txBody>
        </p:sp>
        <p:sp>
          <p:nvSpPr>
            <p:cNvPr id="72710" name="Text Box 12"/>
            <p:cNvSpPr txBox="1">
              <a:spLocks noChangeArrowheads="1"/>
            </p:cNvSpPr>
            <p:nvPr/>
          </p:nvSpPr>
          <p:spPr bwMode="auto">
            <a:xfrm>
              <a:off x="9605" y="3977"/>
              <a:ext cx="3742" cy="8577"/>
            </a:xfrm>
            <a:prstGeom prst="rect">
              <a:avLst/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2000" b="1"/>
                <a:t>Становление ценностей здорового образа жизни, </a:t>
              </a:r>
              <a:r>
                <a:rPr lang="ru-RU" altLang="ru-RU" sz="2000"/>
                <a:t>овладение его элементарными нормами</a:t>
              </a:r>
              <a:br>
                <a:rPr lang="ru-RU" altLang="ru-RU" sz="2000"/>
              </a:br>
              <a:r>
                <a:rPr lang="ru-RU" altLang="ru-RU" sz="2000"/>
                <a:t> и правилами</a:t>
              </a:r>
              <a:br>
                <a:rPr lang="ru-RU" altLang="ru-RU" sz="2000"/>
              </a:br>
              <a:r>
                <a:rPr lang="ru-RU" altLang="ru-RU" sz="2000"/>
                <a:t> </a:t>
              </a:r>
              <a:r>
                <a:rPr lang="ru-RU" altLang="ru-RU" sz="1600"/>
                <a:t>(в питании, двигательном режиме, закаливании,</a:t>
              </a:r>
              <a:br>
                <a:rPr lang="ru-RU" altLang="ru-RU" sz="1600"/>
              </a:br>
              <a:r>
                <a:rPr lang="ru-RU" altLang="ru-RU" sz="1600"/>
                <a:t>при формировании полезных привычек</a:t>
              </a:r>
              <a:br>
                <a:rPr lang="ru-RU" altLang="ru-RU" sz="1600"/>
              </a:br>
              <a:r>
                <a:rPr lang="ru-RU" altLang="ru-RU" sz="1600"/>
                <a:t>и др.)</a:t>
              </a:r>
            </a:p>
            <a:p>
              <a:endParaRPr lang="ru-RU" altLang="ru-RU" sz="2000" b="1">
                <a:latin typeface="Arial" charset="0"/>
              </a:endParaRPr>
            </a:p>
          </p:txBody>
        </p:sp>
        <p:sp>
          <p:nvSpPr>
            <p:cNvPr id="72711" name="Text Box 13"/>
            <p:cNvSpPr txBox="1">
              <a:spLocks noChangeArrowheads="1"/>
            </p:cNvSpPr>
            <p:nvPr/>
          </p:nvSpPr>
          <p:spPr bwMode="auto">
            <a:xfrm>
              <a:off x="6430" y="3977"/>
              <a:ext cx="2721" cy="8577"/>
            </a:xfrm>
            <a:prstGeom prst="rect">
              <a:avLst/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2000" b="1"/>
                <a:t>Становление целенаправ-ленности  и саморегу-ляции  в двигательной сфере</a:t>
              </a:r>
            </a:p>
            <a:p>
              <a:endParaRPr lang="ru-RU" altLang="ru-RU">
                <a:latin typeface="Arial" charset="0"/>
              </a:endParaRPr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91019-C9D6-4C8E-B85F-226B47BB4FDB}" type="slidenum">
              <a:rPr lang="ru-RU" smtClean="0"/>
              <a:pPr>
                <a:defRPr/>
              </a:pPr>
              <a:t>86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 стрелкой 35"/>
          <p:cNvCxnSpPr>
            <a:stCxn id="74757" idx="2"/>
          </p:cNvCxnSpPr>
          <p:nvPr/>
        </p:nvCxnSpPr>
        <p:spPr>
          <a:xfrm>
            <a:off x="3329012" y="549002"/>
            <a:ext cx="1276350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74758" idx="2"/>
          </p:cNvCxnSpPr>
          <p:nvPr/>
        </p:nvCxnSpPr>
        <p:spPr>
          <a:xfrm flipH="1">
            <a:off x="4571356" y="549002"/>
            <a:ext cx="1512490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395288" y="1772816"/>
            <a:ext cx="8353425" cy="4608512"/>
            <a:chOff x="395536" y="1772816"/>
            <a:chExt cx="8352790" cy="3994479"/>
          </a:xfrm>
        </p:grpSpPr>
        <p:sp>
          <p:nvSpPr>
            <p:cNvPr id="74763" name="Text Box 18"/>
            <p:cNvSpPr txBox="1">
              <a:spLocks noChangeArrowheads="1"/>
            </p:cNvSpPr>
            <p:nvPr/>
          </p:nvSpPr>
          <p:spPr bwMode="auto">
            <a:xfrm>
              <a:off x="395536" y="1772816"/>
              <a:ext cx="8352790" cy="3744416"/>
            </a:xfrm>
            <a:prstGeom prst="rect">
              <a:avLst/>
            </a:prstGeom>
            <a:gradFill rotWithShape="1"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2800" b="1" dirty="0"/>
                <a:t>Методы физического развития</a:t>
              </a:r>
              <a:endParaRPr lang="ru-RU" altLang="ru-RU" sz="2800" dirty="0">
                <a:latin typeface="Arial" charset="0"/>
              </a:endParaRPr>
            </a:p>
          </p:txBody>
        </p:sp>
        <p:sp>
          <p:nvSpPr>
            <p:cNvPr id="74764" name="Text Box 19"/>
            <p:cNvSpPr txBox="1">
              <a:spLocks noChangeArrowheads="1"/>
            </p:cNvSpPr>
            <p:nvPr/>
          </p:nvSpPr>
          <p:spPr bwMode="auto">
            <a:xfrm>
              <a:off x="539522" y="2276872"/>
              <a:ext cx="2808342" cy="3490423"/>
            </a:xfrm>
            <a:prstGeom prst="rect">
              <a:avLst/>
            </a:prstGeom>
            <a:gradFill rotWithShape="1">
              <a:gsLst>
                <a:gs pos="0">
                  <a:srgbClr val="96AB94"/>
                </a:gs>
                <a:gs pos="17000">
                  <a:srgbClr val="D4DEFF"/>
                </a:gs>
                <a:gs pos="47000">
                  <a:srgbClr val="D4DEFF"/>
                </a:gs>
                <a:gs pos="100000">
                  <a:srgbClr val="8488C4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2000" b="1" dirty="0"/>
                <a:t>Наглядный</a:t>
              </a:r>
            </a:p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 dirty="0"/>
                <a:t> </a:t>
              </a:r>
              <a:r>
                <a:rPr lang="ru-RU" altLang="ru-RU" sz="1600" b="1" dirty="0"/>
                <a:t>Наглядно-зрительные</a:t>
              </a:r>
              <a:br>
                <a:rPr lang="ru-RU" altLang="ru-RU" sz="1600" b="1" dirty="0"/>
              </a:br>
              <a:r>
                <a:rPr lang="ru-RU" altLang="ru-RU" sz="1600" b="1" dirty="0"/>
                <a:t>   приемы</a:t>
              </a:r>
              <a:r>
                <a:rPr lang="ru-RU" altLang="ru-RU" sz="1600" dirty="0"/>
                <a:t> (показ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 упражнений, использование</a:t>
              </a:r>
              <a:br>
                <a:rPr lang="ru-RU" altLang="ru-RU" sz="1600" dirty="0"/>
              </a:br>
              <a:r>
                <a:rPr lang="ru-RU" altLang="ru-RU" sz="1600" dirty="0"/>
                <a:t>   наглядных пособий,</a:t>
              </a:r>
              <a:br>
                <a:rPr lang="ru-RU" altLang="ru-RU" sz="1600" dirty="0"/>
              </a:br>
              <a:r>
                <a:rPr lang="ru-RU" altLang="ru-RU" sz="1600" dirty="0"/>
                <a:t>   имитация, зрительные </a:t>
              </a:r>
              <a:br>
                <a:rPr lang="ru-RU" altLang="ru-RU" sz="1600" dirty="0"/>
              </a:br>
              <a:r>
                <a:rPr lang="ru-RU" altLang="ru-RU" sz="1600" dirty="0"/>
                <a:t>   ориентиры)</a:t>
              </a:r>
            </a:p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 dirty="0"/>
                <a:t> </a:t>
              </a:r>
              <a:r>
                <a:rPr lang="ru-RU" altLang="ru-RU" sz="1600" b="1" dirty="0"/>
                <a:t>Наглядно-слуховые приемы </a:t>
              </a:r>
              <a:r>
                <a:rPr lang="ru-RU" altLang="ru-RU" sz="1600" dirty="0"/>
                <a:t/>
              </a:r>
              <a:br>
                <a:rPr lang="ru-RU" altLang="ru-RU" sz="1600" dirty="0"/>
              </a:br>
              <a:r>
                <a:rPr lang="ru-RU" altLang="ru-RU" sz="1600" dirty="0"/>
                <a:t>  (музыка, песни)</a:t>
              </a:r>
            </a:p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 dirty="0"/>
                <a:t> </a:t>
              </a:r>
              <a:r>
                <a:rPr lang="ru-RU" altLang="ru-RU" sz="1600" b="1" dirty="0"/>
                <a:t>Тактильно-мышечные</a:t>
              </a:r>
              <a:br>
                <a:rPr lang="ru-RU" altLang="ru-RU" sz="1600" b="1" dirty="0"/>
              </a:br>
              <a:r>
                <a:rPr lang="ru-RU" altLang="ru-RU" sz="1600" b="1" dirty="0"/>
                <a:t>  приемы</a:t>
              </a:r>
              <a:r>
                <a:rPr lang="ru-RU" altLang="ru-RU" sz="1600" dirty="0"/>
                <a:t> (непосредственная</a:t>
              </a:r>
              <a:br>
                <a:rPr lang="ru-RU" altLang="ru-RU" sz="1600" dirty="0"/>
              </a:br>
              <a:r>
                <a:rPr lang="ru-RU" altLang="ru-RU" sz="1600" dirty="0"/>
                <a:t>  помощь воспитателя)</a:t>
              </a:r>
            </a:p>
            <a:p>
              <a:pPr>
                <a:spcAft>
                  <a:spcPts val="1000"/>
                </a:spcAft>
              </a:pPr>
              <a:endParaRPr lang="ru-RU" altLang="ru-RU" sz="1300" dirty="0">
                <a:latin typeface="Times New Roman" pitchFamily="18" charset="0"/>
              </a:endParaRPr>
            </a:p>
            <a:p>
              <a:endParaRPr lang="ru-RU" altLang="ru-RU" dirty="0">
                <a:latin typeface="Arial" charset="0"/>
              </a:endParaRPr>
            </a:p>
          </p:txBody>
        </p:sp>
        <p:sp>
          <p:nvSpPr>
            <p:cNvPr id="74765" name="Text Box 20"/>
            <p:cNvSpPr txBox="1">
              <a:spLocks noChangeArrowheads="1"/>
            </p:cNvSpPr>
            <p:nvPr/>
          </p:nvSpPr>
          <p:spPr bwMode="auto">
            <a:xfrm>
              <a:off x="3491880" y="2276872"/>
              <a:ext cx="2448272" cy="3096344"/>
            </a:xfrm>
            <a:prstGeom prst="rect">
              <a:avLst/>
            </a:prstGeom>
            <a:gradFill rotWithShape="1">
              <a:gsLst>
                <a:gs pos="0">
                  <a:srgbClr val="96AB94"/>
                </a:gs>
                <a:gs pos="17000">
                  <a:srgbClr val="D4DEFF"/>
                </a:gs>
                <a:gs pos="47000">
                  <a:srgbClr val="D4DEFF"/>
                </a:gs>
                <a:gs pos="100000">
                  <a:srgbClr val="8488C4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2000" b="1"/>
                <a:t>Словесный </a:t>
              </a:r>
            </a:p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/>
                <a:t> Объяснения, пояснения,</a:t>
              </a:r>
              <a:br>
                <a:rPr lang="ru-RU" altLang="ru-RU" sz="1600"/>
              </a:br>
              <a:r>
                <a:rPr lang="ru-RU" altLang="ru-RU" sz="1600"/>
                <a:t>   указания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/>
                <a:t> Подача команд,</a:t>
              </a:r>
              <a:br>
                <a:rPr lang="ru-RU" altLang="ru-RU" sz="1600"/>
              </a:br>
              <a:r>
                <a:rPr lang="ru-RU" altLang="ru-RU" sz="1600"/>
                <a:t>  распоряжений, сигналов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/>
                <a:t> Вопросы к детям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/>
                <a:t> Образный сюжетный</a:t>
              </a:r>
              <a:br>
                <a:rPr lang="ru-RU" altLang="ru-RU" sz="1600"/>
              </a:br>
              <a:r>
                <a:rPr lang="ru-RU" altLang="ru-RU" sz="1600"/>
                <a:t>   рассказ, беседа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/>
                <a:t> Словесная инструкция</a:t>
              </a:r>
            </a:p>
            <a:p>
              <a:endParaRPr lang="ru-RU" altLang="ru-RU">
                <a:latin typeface="Arial" charset="0"/>
              </a:endParaRPr>
            </a:p>
          </p:txBody>
        </p:sp>
        <p:sp>
          <p:nvSpPr>
            <p:cNvPr id="74766" name="Text Box 21"/>
            <p:cNvSpPr txBox="1">
              <a:spLocks noChangeArrowheads="1"/>
            </p:cNvSpPr>
            <p:nvPr/>
          </p:nvSpPr>
          <p:spPr bwMode="auto">
            <a:xfrm>
              <a:off x="6084168" y="2276872"/>
              <a:ext cx="2520280" cy="3096344"/>
            </a:xfrm>
            <a:prstGeom prst="rect">
              <a:avLst/>
            </a:prstGeom>
            <a:gradFill rotWithShape="1">
              <a:gsLst>
                <a:gs pos="0">
                  <a:srgbClr val="96AB94"/>
                </a:gs>
                <a:gs pos="17000">
                  <a:srgbClr val="D4DEFF"/>
                </a:gs>
                <a:gs pos="47000">
                  <a:srgbClr val="D4DEFF"/>
                </a:gs>
                <a:gs pos="100000">
                  <a:srgbClr val="8488C4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2000" b="1"/>
                <a:t>Практический</a:t>
              </a:r>
            </a:p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/>
                <a:t> Повторение упражнений </a:t>
              </a:r>
              <a:br>
                <a:rPr lang="ru-RU" altLang="ru-RU" sz="1600"/>
              </a:br>
              <a:r>
                <a:rPr lang="ru-RU" altLang="ru-RU" sz="1600"/>
                <a:t>   без изменения</a:t>
              </a:r>
              <a:br>
                <a:rPr lang="ru-RU" altLang="ru-RU" sz="1600"/>
              </a:br>
              <a:r>
                <a:rPr lang="ru-RU" altLang="ru-RU" sz="1600"/>
                <a:t>   и с изменениями</a:t>
              </a:r>
            </a:p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/>
                <a:t> Проведение упражнений</a:t>
              </a:r>
              <a:br>
                <a:rPr lang="ru-RU" altLang="ru-RU" sz="1600"/>
              </a:br>
              <a:r>
                <a:rPr lang="ru-RU" altLang="ru-RU" sz="1600"/>
                <a:t>   в игровой форме;</a:t>
              </a:r>
            </a:p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Times New Roman" pitchFamily="18" charset="0"/>
                <a:buChar char="•"/>
              </a:pPr>
              <a:r>
                <a:rPr lang="ru-RU" altLang="ru-RU" sz="1600"/>
                <a:t> Проведение упражнений</a:t>
              </a:r>
              <a:br>
                <a:rPr lang="ru-RU" altLang="ru-RU" sz="1600"/>
              </a:br>
              <a:r>
                <a:rPr lang="ru-RU" altLang="ru-RU" sz="1600"/>
                <a:t>   в соревновательной</a:t>
              </a:r>
              <a:br>
                <a:rPr lang="ru-RU" altLang="ru-RU" sz="1600"/>
              </a:br>
              <a:r>
                <a:rPr lang="ru-RU" altLang="ru-RU" sz="1600"/>
                <a:t>   форме</a:t>
              </a:r>
            </a:p>
            <a:p>
              <a:endParaRPr lang="ru-RU" altLang="ru-RU" sz="1600">
                <a:latin typeface="Arial" charset="0"/>
              </a:endParaRPr>
            </a:p>
          </p:txBody>
        </p:sp>
      </p:grpSp>
      <p:sp>
        <p:nvSpPr>
          <p:cNvPr id="74757" name="Text Box 8"/>
          <p:cNvSpPr txBox="1">
            <a:spLocks noChangeArrowheads="1"/>
          </p:cNvSpPr>
          <p:nvPr/>
        </p:nvSpPr>
        <p:spPr bwMode="auto">
          <a:xfrm>
            <a:off x="2771800" y="188640"/>
            <a:ext cx="1112837" cy="3603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altLang="ru-RU" sz="2000" b="1" dirty="0"/>
              <a:t>ЦЕЛЬ</a:t>
            </a:r>
            <a:endParaRPr lang="ru-RU" altLang="ru-RU" sz="2000" dirty="0">
              <a:latin typeface="Arial" charset="0"/>
            </a:endParaRPr>
          </a:p>
        </p:txBody>
      </p:sp>
      <p:sp>
        <p:nvSpPr>
          <p:cNvPr id="74758" name="Text Box 9"/>
          <p:cNvSpPr txBox="1">
            <a:spLocks noChangeArrowheads="1"/>
          </p:cNvSpPr>
          <p:nvPr/>
        </p:nvSpPr>
        <p:spPr bwMode="auto">
          <a:xfrm>
            <a:off x="5292080" y="188640"/>
            <a:ext cx="1583531" cy="3603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altLang="ru-RU" sz="2000" b="1" dirty="0"/>
              <a:t>ЗАДАЧИ</a:t>
            </a:r>
            <a:endParaRPr lang="ru-RU" altLang="ru-RU" sz="2000" dirty="0">
              <a:latin typeface="Arial" charset="0"/>
            </a:endParaRPr>
          </a:p>
        </p:txBody>
      </p:sp>
      <p:sp>
        <p:nvSpPr>
          <p:cNvPr id="74759" name="Text Box 8"/>
          <p:cNvSpPr txBox="1">
            <a:spLocks noChangeArrowheads="1"/>
          </p:cNvSpPr>
          <p:nvPr/>
        </p:nvSpPr>
        <p:spPr bwMode="auto">
          <a:xfrm>
            <a:off x="3635896" y="980728"/>
            <a:ext cx="1872208" cy="3603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altLang="ru-RU" sz="2000" b="1" dirty="0"/>
              <a:t>Принципы</a:t>
            </a:r>
          </a:p>
        </p:txBody>
      </p:sp>
      <p:cxnSp>
        <p:nvCxnSpPr>
          <p:cNvPr id="34" name="Прямая со стрелкой 33"/>
          <p:cNvCxnSpPr>
            <a:stCxn id="74757" idx="3"/>
            <a:endCxn id="74758" idx="1"/>
          </p:cNvCxnSpPr>
          <p:nvPr/>
        </p:nvCxnSpPr>
        <p:spPr>
          <a:xfrm>
            <a:off x="3884637" y="368821"/>
            <a:ext cx="140744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AutoShape 5"/>
          <p:cNvSpPr>
            <a:spLocks noChangeArrowheads="1"/>
          </p:cNvSpPr>
          <p:nvPr/>
        </p:nvSpPr>
        <p:spPr bwMode="auto">
          <a:xfrm>
            <a:off x="4355976" y="1412776"/>
            <a:ext cx="352425" cy="360065"/>
          </a:xfrm>
          <a:prstGeom prst="downArrow">
            <a:avLst>
              <a:gd name="adj1" fmla="val 39102"/>
              <a:gd name="adj2" fmla="val 55685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eaVert"/>
          <a:lstStyle/>
          <a:p>
            <a:endParaRPr lang="ru-RU" alt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CA758-77D3-417E-BAF6-A171AF56A0EC}" type="slidenum">
              <a:rPr lang="ru-RU" smtClean="0"/>
              <a:pPr>
                <a:defRPr/>
              </a:pPr>
              <a:t>87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8"/>
          <p:cNvSpPr txBox="1">
            <a:spLocks noChangeArrowheads="1"/>
          </p:cNvSpPr>
          <p:nvPr/>
        </p:nvSpPr>
        <p:spPr bwMode="auto">
          <a:xfrm>
            <a:off x="3851920" y="1556792"/>
            <a:ext cx="1431925" cy="3603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altLang="ru-RU" sz="2000" b="1" dirty="0"/>
              <a:t>Методы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850" y="2565400"/>
            <a:ext cx="2447925" cy="4031887"/>
            <a:chOff x="323" y="4444"/>
            <a:chExt cx="5439" cy="6354"/>
          </a:xfrm>
        </p:grpSpPr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323" y="4444"/>
              <a:ext cx="5439" cy="5559"/>
            </a:xfrm>
            <a:prstGeom prst="rect">
              <a:avLst/>
            </a:prstGeom>
            <a:gradFill rotWithShape="1"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defRPr/>
              </a:pP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Средства физического развития</a:t>
              </a:r>
            </a:p>
            <a:p>
              <a:pPr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809" name="Text Box 4" descr="Пергамент"/>
            <p:cNvSpPr txBox="1">
              <a:spLocks noChangeArrowheads="1"/>
            </p:cNvSpPr>
            <p:nvPr/>
          </p:nvSpPr>
          <p:spPr bwMode="auto">
            <a:xfrm>
              <a:off x="643" y="5805"/>
              <a:ext cx="4799" cy="1475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600" b="1" dirty="0"/>
                <a:t>Двигательная активность, занятия физкультурой</a:t>
              </a:r>
              <a:endParaRPr lang="ru-RU" altLang="ru-RU" sz="1600" b="1" dirty="0">
                <a:latin typeface="Arial" charset="0"/>
              </a:endParaRPr>
            </a:p>
          </p:txBody>
        </p:sp>
        <p:sp>
          <p:nvSpPr>
            <p:cNvPr id="75810" name="Text Box 5" descr="Пергамент"/>
            <p:cNvSpPr txBox="1">
              <a:spLocks noChangeArrowheads="1"/>
            </p:cNvSpPr>
            <p:nvPr/>
          </p:nvSpPr>
          <p:spPr bwMode="auto">
            <a:xfrm>
              <a:off x="482" y="7394"/>
              <a:ext cx="4799" cy="1476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600" b="1" dirty="0"/>
                <a:t>Эколого-природные факторы (солнце, воздух, вода)</a:t>
              </a:r>
              <a:endParaRPr lang="ru-RU" altLang="ru-RU" sz="1600" dirty="0">
                <a:latin typeface="Arial" charset="0"/>
              </a:endParaRPr>
            </a:p>
          </p:txBody>
        </p:sp>
        <p:sp>
          <p:nvSpPr>
            <p:cNvPr id="75811" name="Text Box 6" descr="Пергамент"/>
            <p:cNvSpPr txBox="1">
              <a:spLocks noChangeArrowheads="1"/>
            </p:cNvSpPr>
            <p:nvPr/>
          </p:nvSpPr>
          <p:spPr bwMode="auto">
            <a:xfrm>
              <a:off x="482" y="8982"/>
              <a:ext cx="4799" cy="1816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600" b="1" dirty="0"/>
                <a:t>Психогигиенические факторы (гигиена сна, питания, занятий)</a:t>
              </a:r>
              <a:endParaRPr lang="ru-RU" altLang="ru-RU" sz="1600" dirty="0">
                <a:latin typeface="Arial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203848" y="2276872"/>
            <a:ext cx="5616575" cy="4581574"/>
            <a:chOff x="7821" y="3423"/>
            <a:chExt cx="8712" cy="5896"/>
          </a:xfrm>
        </p:grpSpPr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7821" y="3423"/>
              <a:ext cx="8712" cy="556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Формы физического развития</a:t>
              </a:r>
              <a:endPara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7932" y="3886"/>
              <a:ext cx="8600" cy="5433"/>
              <a:chOff x="7882" y="4924"/>
              <a:chExt cx="8600" cy="5433"/>
            </a:xfrm>
          </p:grpSpPr>
          <p:sp>
            <p:nvSpPr>
              <p:cNvPr id="75793" name="Text Box 10"/>
              <p:cNvSpPr txBox="1">
                <a:spLocks noChangeArrowheads="1"/>
              </p:cNvSpPr>
              <p:nvPr/>
            </p:nvSpPr>
            <p:spPr bwMode="auto">
              <a:xfrm>
                <a:off x="7883" y="9691"/>
                <a:ext cx="8490" cy="666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b="1" dirty="0"/>
                  <a:t>Самостоятельная двигательно-игровая деятельность детей</a:t>
                </a:r>
                <a:endParaRPr lang="ru-RU" altLang="ru-RU" sz="1600" dirty="0">
                  <a:latin typeface="Arial" charset="0"/>
                </a:endParaRPr>
              </a:p>
            </p:txBody>
          </p:sp>
          <p:sp>
            <p:nvSpPr>
              <p:cNvPr id="75794" name="Text Box 11"/>
              <p:cNvSpPr txBox="1">
                <a:spLocks noChangeArrowheads="1"/>
              </p:cNvSpPr>
              <p:nvPr/>
            </p:nvSpPr>
            <p:spPr bwMode="auto">
              <a:xfrm>
                <a:off x="7883" y="4924"/>
                <a:ext cx="4134" cy="649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b="1"/>
                  <a:t>Физкультурные занятия</a:t>
                </a:r>
                <a:endParaRPr lang="ru-RU" altLang="ru-RU" sz="1600">
                  <a:latin typeface="Arial" charset="0"/>
                </a:endParaRPr>
              </a:p>
            </p:txBody>
          </p:sp>
          <p:sp>
            <p:nvSpPr>
              <p:cNvPr id="75795" name="Text Box 12"/>
              <p:cNvSpPr txBox="1">
                <a:spLocks noChangeArrowheads="1"/>
              </p:cNvSpPr>
              <p:nvPr/>
            </p:nvSpPr>
            <p:spPr bwMode="auto">
              <a:xfrm>
                <a:off x="7883" y="6500"/>
                <a:ext cx="3910" cy="455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b="1"/>
                  <a:t>Подвижные игры</a:t>
                </a:r>
                <a:endParaRPr lang="ru-RU" altLang="ru-RU" sz="1600">
                  <a:latin typeface="Arial" charset="0"/>
                </a:endParaRPr>
              </a:p>
            </p:txBody>
          </p:sp>
          <p:sp>
            <p:nvSpPr>
              <p:cNvPr id="75796" name="Text Box 13"/>
              <p:cNvSpPr txBox="1">
                <a:spLocks noChangeArrowheads="1"/>
              </p:cNvSpPr>
              <p:nvPr/>
            </p:nvSpPr>
            <p:spPr bwMode="auto">
              <a:xfrm>
                <a:off x="12350" y="5573"/>
                <a:ext cx="3910" cy="649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b="1"/>
                  <a:t>Утренняя гимнастика</a:t>
                </a:r>
                <a:endParaRPr lang="ru-RU" altLang="ru-RU" sz="1600">
                  <a:latin typeface="Arial" charset="0"/>
                </a:endParaRPr>
              </a:p>
            </p:txBody>
          </p:sp>
          <p:sp>
            <p:nvSpPr>
              <p:cNvPr id="75797" name="Text Box 14"/>
              <p:cNvSpPr txBox="1">
                <a:spLocks noChangeArrowheads="1"/>
              </p:cNvSpPr>
              <p:nvPr/>
            </p:nvSpPr>
            <p:spPr bwMode="auto">
              <a:xfrm>
                <a:off x="7883" y="7704"/>
                <a:ext cx="1788" cy="45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b="1" dirty="0"/>
                  <a:t>ЛФК</a:t>
                </a:r>
                <a:endParaRPr lang="ru-RU" altLang="ru-RU" sz="1600" dirty="0">
                  <a:latin typeface="Arial" charset="0"/>
                </a:endParaRPr>
              </a:p>
            </p:txBody>
          </p:sp>
          <p:sp>
            <p:nvSpPr>
              <p:cNvPr id="75798" name="Text Box 15"/>
              <p:cNvSpPr txBox="1">
                <a:spLocks noChangeArrowheads="1"/>
              </p:cNvSpPr>
              <p:nvPr/>
            </p:nvSpPr>
            <p:spPr bwMode="auto">
              <a:xfrm>
                <a:off x="12016" y="6275"/>
                <a:ext cx="4245" cy="595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b="1" dirty="0"/>
                  <a:t>Корригирующая гимнастика</a:t>
                </a:r>
                <a:endParaRPr lang="ru-RU" altLang="ru-RU" sz="1600" dirty="0">
                  <a:latin typeface="Arial" charset="0"/>
                </a:endParaRPr>
              </a:p>
            </p:txBody>
          </p:sp>
          <p:sp>
            <p:nvSpPr>
              <p:cNvPr id="75799" name="Text Box 16"/>
              <p:cNvSpPr txBox="1">
                <a:spLocks noChangeArrowheads="1"/>
              </p:cNvSpPr>
              <p:nvPr/>
            </p:nvSpPr>
            <p:spPr bwMode="auto">
              <a:xfrm>
                <a:off x="14473" y="8538"/>
                <a:ext cx="2009" cy="45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b="1" dirty="0"/>
                  <a:t>Ритмика</a:t>
                </a:r>
                <a:endParaRPr lang="ru-RU" altLang="ru-RU" sz="1600" dirty="0">
                  <a:latin typeface="Arial" charset="0"/>
                </a:endParaRPr>
              </a:p>
            </p:txBody>
          </p:sp>
          <p:sp>
            <p:nvSpPr>
              <p:cNvPr id="75800" name="Text Box 17"/>
              <p:cNvSpPr txBox="1">
                <a:spLocks noChangeArrowheads="1"/>
              </p:cNvSpPr>
              <p:nvPr/>
            </p:nvSpPr>
            <p:spPr bwMode="auto">
              <a:xfrm>
                <a:off x="7883" y="8260"/>
                <a:ext cx="6331" cy="75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b="1" dirty="0"/>
                  <a:t>Спортивные игры, развлечения, праздники и  соревнования</a:t>
                </a:r>
                <a:endParaRPr lang="ru-RU" altLang="ru-RU" sz="1600" dirty="0">
                  <a:latin typeface="Arial" charset="0"/>
                </a:endParaRPr>
              </a:p>
            </p:txBody>
          </p:sp>
          <p:sp>
            <p:nvSpPr>
              <p:cNvPr id="75801" name="Text Box 18"/>
              <p:cNvSpPr txBox="1">
                <a:spLocks noChangeArrowheads="1"/>
              </p:cNvSpPr>
              <p:nvPr/>
            </p:nvSpPr>
            <p:spPr bwMode="auto">
              <a:xfrm>
                <a:off x="11792" y="9094"/>
                <a:ext cx="4469" cy="45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b="1" dirty="0"/>
                  <a:t>Музыкальные  занятия</a:t>
                </a:r>
                <a:endParaRPr lang="ru-RU" altLang="ru-RU" sz="1600" dirty="0">
                  <a:latin typeface="Arial" charset="0"/>
                </a:endParaRPr>
              </a:p>
            </p:txBody>
          </p:sp>
          <p:sp>
            <p:nvSpPr>
              <p:cNvPr id="75802" name="Text Box 19"/>
              <p:cNvSpPr txBox="1">
                <a:spLocks noChangeArrowheads="1"/>
              </p:cNvSpPr>
              <p:nvPr/>
            </p:nvSpPr>
            <p:spPr bwMode="auto">
              <a:xfrm>
                <a:off x="9893" y="7519"/>
                <a:ext cx="6385" cy="66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b="1" dirty="0"/>
                  <a:t>Физкультурные упражнения на прогулке</a:t>
                </a:r>
                <a:endParaRPr lang="ru-RU" altLang="ru-RU" sz="1600" dirty="0">
                  <a:latin typeface="Arial" charset="0"/>
                </a:endParaRPr>
              </a:p>
            </p:txBody>
          </p:sp>
          <p:sp>
            <p:nvSpPr>
              <p:cNvPr id="75803" name="Text Box 20"/>
              <p:cNvSpPr txBox="1">
                <a:spLocks noChangeArrowheads="1"/>
              </p:cNvSpPr>
              <p:nvPr/>
            </p:nvSpPr>
            <p:spPr bwMode="auto">
              <a:xfrm>
                <a:off x="7883" y="7056"/>
                <a:ext cx="3575" cy="455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b="1" dirty="0"/>
                  <a:t>Физкультминутки</a:t>
                </a:r>
                <a:endParaRPr lang="ru-RU" altLang="ru-RU" sz="1600" dirty="0">
                  <a:latin typeface="Arial" charset="0"/>
                </a:endParaRPr>
              </a:p>
            </p:txBody>
          </p:sp>
          <p:sp>
            <p:nvSpPr>
              <p:cNvPr id="75804" name="Text Box 21"/>
              <p:cNvSpPr txBox="1">
                <a:spLocks noChangeArrowheads="1"/>
              </p:cNvSpPr>
              <p:nvPr/>
            </p:nvSpPr>
            <p:spPr bwMode="auto">
              <a:xfrm>
                <a:off x="7882" y="5707"/>
                <a:ext cx="4134" cy="70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b="1" dirty="0"/>
                  <a:t>Закаливающие  процедуры</a:t>
                </a:r>
                <a:endParaRPr lang="ru-RU" altLang="ru-RU" sz="1600" dirty="0">
                  <a:latin typeface="Arial" charset="0"/>
                </a:endParaRPr>
              </a:p>
            </p:txBody>
          </p:sp>
          <p:sp>
            <p:nvSpPr>
              <p:cNvPr id="75805" name="Text Box 22"/>
              <p:cNvSpPr txBox="1">
                <a:spLocks noChangeArrowheads="1"/>
              </p:cNvSpPr>
              <p:nvPr/>
            </p:nvSpPr>
            <p:spPr bwMode="auto">
              <a:xfrm>
                <a:off x="11679" y="6841"/>
                <a:ext cx="4587" cy="678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b="1" dirty="0"/>
                  <a:t>Гимнастика пробуждения</a:t>
                </a:r>
                <a:endParaRPr lang="ru-RU" altLang="ru-RU" sz="1600" dirty="0">
                  <a:latin typeface="Arial" charset="0"/>
                </a:endParaRPr>
              </a:p>
            </p:txBody>
          </p:sp>
          <p:sp>
            <p:nvSpPr>
              <p:cNvPr id="75806" name="Text Box 23"/>
              <p:cNvSpPr txBox="1">
                <a:spLocks noChangeArrowheads="1"/>
              </p:cNvSpPr>
              <p:nvPr/>
            </p:nvSpPr>
            <p:spPr bwMode="auto">
              <a:xfrm>
                <a:off x="7883" y="9187"/>
                <a:ext cx="3575" cy="45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b="1" dirty="0"/>
                  <a:t>Кружки, секции</a:t>
                </a:r>
                <a:endParaRPr lang="ru-RU" altLang="ru-RU" sz="1600" dirty="0">
                  <a:latin typeface="Arial" charset="0"/>
                </a:endParaRPr>
              </a:p>
            </p:txBody>
          </p:sp>
          <p:sp>
            <p:nvSpPr>
              <p:cNvPr id="75807" name="Text Box 24"/>
              <p:cNvSpPr txBox="1">
                <a:spLocks noChangeArrowheads="1"/>
              </p:cNvSpPr>
              <p:nvPr/>
            </p:nvSpPr>
            <p:spPr bwMode="auto">
              <a:xfrm>
                <a:off x="12350" y="4924"/>
                <a:ext cx="3910" cy="649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b="1" dirty="0"/>
                  <a:t>Занятия по плаванию</a:t>
                </a:r>
                <a:endParaRPr lang="ru-RU" altLang="ru-RU" sz="1600" dirty="0">
                  <a:latin typeface="Arial" charset="0"/>
                </a:endParaRPr>
              </a:p>
            </p:txBody>
          </p:sp>
        </p:grpSp>
      </p:grpSp>
      <p:cxnSp>
        <p:nvCxnSpPr>
          <p:cNvPr id="28" name="Прямая со стрелкой 27"/>
          <p:cNvCxnSpPr>
            <a:stCxn id="75783" idx="2"/>
          </p:cNvCxnSpPr>
          <p:nvPr/>
        </p:nvCxnSpPr>
        <p:spPr>
          <a:xfrm>
            <a:off x="3257004" y="476994"/>
            <a:ext cx="1276350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5784" idx="2"/>
          </p:cNvCxnSpPr>
          <p:nvPr/>
        </p:nvCxnSpPr>
        <p:spPr>
          <a:xfrm flipH="1">
            <a:off x="4571356" y="476994"/>
            <a:ext cx="1512490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5783" name="Text Box 8"/>
          <p:cNvSpPr txBox="1">
            <a:spLocks noChangeArrowheads="1"/>
          </p:cNvSpPr>
          <p:nvPr/>
        </p:nvSpPr>
        <p:spPr bwMode="auto">
          <a:xfrm>
            <a:off x="2699792" y="116632"/>
            <a:ext cx="1112837" cy="3603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altLang="ru-RU" sz="2000" b="1" dirty="0"/>
              <a:t>ЦЕЛЬ</a:t>
            </a:r>
            <a:endParaRPr lang="ru-RU" altLang="ru-RU" sz="2000" dirty="0">
              <a:latin typeface="Arial" charset="0"/>
            </a:endParaRPr>
          </a:p>
        </p:txBody>
      </p:sp>
      <p:sp>
        <p:nvSpPr>
          <p:cNvPr id="75784" name="Text Box 9"/>
          <p:cNvSpPr txBox="1">
            <a:spLocks noChangeArrowheads="1"/>
          </p:cNvSpPr>
          <p:nvPr/>
        </p:nvSpPr>
        <p:spPr bwMode="auto">
          <a:xfrm>
            <a:off x="5292080" y="116632"/>
            <a:ext cx="1583532" cy="3603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altLang="ru-RU" sz="2000" b="1" dirty="0"/>
              <a:t>ЗАДАЧИ</a:t>
            </a:r>
            <a:endParaRPr lang="ru-RU" altLang="ru-RU" sz="2000" dirty="0">
              <a:latin typeface="Arial" charset="0"/>
            </a:endParaRPr>
          </a:p>
        </p:txBody>
      </p:sp>
      <p:sp>
        <p:nvSpPr>
          <p:cNvPr id="75785" name="Text Box 8"/>
          <p:cNvSpPr txBox="1">
            <a:spLocks noChangeArrowheads="1"/>
          </p:cNvSpPr>
          <p:nvPr/>
        </p:nvSpPr>
        <p:spPr bwMode="auto">
          <a:xfrm>
            <a:off x="3635896" y="908720"/>
            <a:ext cx="1728192" cy="3603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ru-RU" altLang="ru-RU" sz="2000" b="1" dirty="0"/>
              <a:t>Принципы</a:t>
            </a:r>
          </a:p>
        </p:txBody>
      </p:sp>
      <p:cxnSp>
        <p:nvCxnSpPr>
          <p:cNvPr id="33" name="Прямая со стрелкой 32"/>
          <p:cNvCxnSpPr>
            <a:stCxn id="75783" idx="3"/>
            <a:endCxn id="75784" idx="1"/>
          </p:cNvCxnSpPr>
          <p:nvPr/>
        </p:nvCxnSpPr>
        <p:spPr>
          <a:xfrm>
            <a:off x="3812629" y="296813"/>
            <a:ext cx="147945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75785" idx="2"/>
          </p:cNvCxnSpPr>
          <p:nvPr/>
        </p:nvCxnSpPr>
        <p:spPr>
          <a:xfrm>
            <a:off x="4499992" y="1269083"/>
            <a:ext cx="0" cy="2157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Стрелка углом 37"/>
          <p:cNvSpPr/>
          <p:nvPr/>
        </p:nvSpPr>
        <p:spPr>
          <a:xfrm rot="5400000">
            <a:off x="5759598" y="1233290"/>
            <a:ext cx="504825" cy="1439862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 углом 38"/>
          <p:cNvSpPr/>
          <p:nvPr/>
        </p:nvSpPr>
        <p:spPr>
          <a:xfrm rot="5400000" flipV="1">
            <a:off x="2915568" y="1269008"/>
            <a:ext cx="504825" cy="1368425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779BE-1146-4C0B-AE1F-E02111F6D20B}" type="slidenum">
              <a:rPr lang="ru-RU" smtClean="0"/>
              <a:pPr>
                <a:defRPr/>
              </a:pPr>
              <a:t>88</a:t>
            </a:fld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627784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>
                <a:solidFill>
                  <a:srgbClr val="CCFFFF"/>
                </a:solidFill>
              </a:rPr>
              <a:pPr/>
              <a:t>88</a:t>
            </a:fld>
            <a:endParaRPr lang="ru-RU" dirty="0">
              <a:solidFill>
                <a:srgbClr val="CCFF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89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76672"/>
            <a:ext cx="8229600" cy="427037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</a:rPr>
              <a:t>Содержательный раздел Программы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1354" y="1472872"/>
            <a:ext cx="8143134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Описание образовательной деятельности, форм, способов, методов и средств реализации Программы по пяти образовательным областям (включая описание части, формируемой участниками образовательных отношений)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+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Особенности образовательной деятельности разных видов детской деятельности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+ Способы и направления поддержки детской инициативы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Особенности взаимодействия педагогического коллектива с семьями воспитанников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Диагностика (мониторинг) – </a:t>
            </a:r>
            <a:r>
              <a:rPr lang="ru-RU" sz="2400" i="1" dirty="0" smtClean="0">
                <a:solidFill>
                  <a:srgbClr val="002060"/>
                </a:solidFill>
                <a:latin typeface="+mj-lt"/>
              </a:rPr>
              <a:t>иные характеристики</a:t>
            </a:r>
            <a:endParaRPr lang="ru-RU" i="1" dirty="0" smtClean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908720"/>
            <a:ext cx="6786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8963" lvl="1" indent="-366713"/>
            <a:r>
              <a:rPr lang="ru-RU" altLang="ru-RU" sz="20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п. 2.11.2 </a:t>
            </a:r>
            <a:r>
              <a:rPr lang="ru-RU" altLang="ru-RU" sz="20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ФГОС ДО</a:t>
            </a:r>
            <a:endParaRPr lang="ru-RU" altLang="ru-RU" sz="20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90571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76600" y="5157788"/>
            <a:ext cx="5543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r" eaLnBrk="0" hangingPunct="0"/>
            <a:r>
              <a:rPr lang="ru-RU" sz="1800" b="1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9144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20"/>
          <p:cNvSpPr>
            <a:spLocks noChangeArrowheads="1"/>
          </p:cNvSpPr>
          <p:nvPr/>
        </p:nvSpPr>
        <p:spPr bwMode="auto">
          <a:xfrm>
            <a:off x="683568" y="188640"/>
            <a:ext cx="7715250" cy="142875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</a:rPr>
              <a:t>Парциальная программа</a:t>
            </a:r>
            <a:endParaRPr lang="ru-RU" sz="3200" b="1" dirty="0" smtClean="0"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467544" y="2996952"/>
            <a:ext cx="8215370" cy="142875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2400" b="1" i="1" dirty="0" smtClean="0"/>
              <a:t>программа, углубляющая или дополняющая содержание </a:t>
            </a:r>
          </a:p>
          <a:p>
            <a:pPr algn="ctr"/>
            <a:r>
              <a:rPr lang="ru-RU" sz="2400" b="1" i="1" dirty="0" smtClean="0"/>
              <a:t>комплексной программы</a:t>
            </a:r>
          </a:p>
          <a:p>
            <a:pPr algn="ctr"/>
            <a:r>
              <a:rPr lang="ru-RU" sz="2400" b="1" i="1" dirty="0" smtClean="0">
                <a:solidFill>
                  <a:srgbClr val="003399"/>
                </a:solidFill>
              </a:rPr>
              <a:t> (одно или несколько направлений развития ребенка дошкольного возраста).</a:t>
            </a:r>
          </a:p>
          <a:p>
            <a:pPr algn="ctr"/>
            <a:r>
              <a:rPr lang="ru-RU" sz="2400" b="1" i="1" dirty="0" smtClean="0"/>
              <a:t> Парциальные программы реализуют в рамках основной образовательной деятельности ДОУ</a:t>
            </a:r>
          </a:p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(парциальные программе не подвергаются экспертизе)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5724128" y="5733256"/>
            <a:ext cx="3070694" cy="792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№ 273-ФЗ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с</a:t>
            </a: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т. 12, ч. 10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630932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0507611"/>
              </p:ext>
            </p:extLst>
          </p:nvPr>
        </p:nvGraphicFramePr>
        <p:xfrm>
          <a:off x="428596" y="1857364"/>
          <a:ext cx="8429684" cy="419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1517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 деятельности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Игровая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разыгрывание сюжетных действий из жизни людей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развивающие игры, в том числе и компьютерные _________________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сюжетно-ролевые игры: _________________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дидактические игры: ____________________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игры-путешествия: ______________________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предметные игры, игры-имитации ____________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Познавательно-исследовательская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исследования объектов окружающего мира через наблюдение _______________________________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экспериментирование: ______________________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ситуативный разговор: ______________________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обсуждение проблемных ситуаций: ___________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512" y="-2738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Образовательная область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«Познавательное развитие»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" y="83671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Особенности образовательной деятельности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разных видов детской деятельности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(дошкольный возраст: 3 года – 8 лет)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/>
              <a:pPr/>
              <a:t>90</a:t>
            </a:fld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512" y="2662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Образовательная область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«Познавательное развитие»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" y="840194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Особенности образовательной деятельности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разных видов детской деятельности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(дошкольный возраст: 3 года – 8 лет)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0785629"/>
              </p:ext>
            </p:extLst>
          </p:nvPr>
        </p:nvGraphicFramePr>
        <p:xfrm>
          <a:off x="428596" y="1857364"/>
          <a:ext cx="8429684" cy="4438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1517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Вид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Коммуникативная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совместная деятельность, организация сотрудничества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овладение навыками взаимодействия с другими детьми и со взрослыми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развитие навыков общения: доброжелательного отношения и интереса к другим детям, умения вести диалог, согласовывать свои действия и мнения с потребностями других, умение помогать товарищу и самому принимать помощь, умение решать конфликты адекватными способами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Восприятие художественной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литературы и фольклора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слушание книг и рассматривание иллюстраций; обсуждение произведений: ___________________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просмотр и обсуждение мультфильмов: 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разгадывание загадок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обсуждение пословиц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драматизация фрагментов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разучивание песен, стихов и загадок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27984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/>
              <a:pPr/>
              <a:t>91</a:t>
            </a:fld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6331639"/>
              </p:ext>
            </p:extLst>
          </p:nvPr>
        </p:nvGraphicFramePr>
        <p:xfrm>
          <a:off x="428596" y="2182218"/>
          <a:ext cx="8429684" cy="314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1517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Вид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Конструирование из разных материалов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модели и макеты: __________________________</a:t>
                      </a:r>
                      <a:endParaRPr lang="ru-RU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коллективные проекты: _____________________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Изобразительная</a:t>
                      </a:r>
                      <a:endParaRPr lang="ru-RU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отражение впечатлений от слушания произведений и просмотра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мультфильмов во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всех видах продуктивной деятельности (рисование, лепка, аппликация)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Двигательная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подвижные игры: ___________________________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Самообслуживание и элементарный бытовой труд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 помещении и на улице, как в режимной деятельности, так и в самостоятельной деятельности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512" y="2662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Образовательная область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«Познавательное развитие»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" y="840194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Особенности образовательной деятельности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разных видов детской деятельности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(дошкольный возраст: 3 года – 8 лет)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/>
              <a:pPr/>
              <a:t>92</a:t>
            </a:fld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93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76672"/>
            <a:ext cx="8229600" cy="427037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</a:rPr>
              <a:t>Содержательный раздел Программы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1354" y="1472872"/>
            <a:ext cx="8143134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Описание образовательной деятельности, форм, способов, методов и средств реализации Программы по пяти образовательным областям (включая описание части, формируемой участниками образовательных отношений)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+ Особенности образовательной деятельности разных видов детской деятельности</a:t>
            </a:r>
          </a:p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+ Способы и направления поддержки детской инициативы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Особенности взаимодействия педагогического коллектива с семьями воспитанников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Диагностика (мониторинг) – </a:t>
            </a:r>
            <a:r>
              <a:rPr lang="ru-RU" sz="2400" i="1" dirty="0" smtClean="0">
                <a:solidFill>
                  <a:srgbClr val="002060"/>
                </a:solidFill>
                <a:latin typeface="+mj-lt"/>
              </a:rPr>
              <a:t>иные характеристики</a:t>
            </a:r>
            <a:endParaRPr lang="ru-RU" i="1" dirty="0" smtClean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908720"/>
            <a:ext cx="6786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8963" lvl="1" indent="-366713"/>
            <a:r>
              <a:rPr lang="ru-RU" altLang="ru-RU" sz="20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п. 2.11.2 </a:t>
            </a:r>
            <a:r>
              <a:rPr lang="ru-RU" altLang="ru-RU" sz="20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ФГОС ДО</a:t>
            </a:r>
            <a:endParaRPr lang="ru-RU" altLang="ru-RU" sz="20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90571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155E-78CB-40CB-96BE-D8A08E9FA7EB}" type="slidenum">
              <a:rPr lang="ru-RU" smtClean="0"/>
              <a:pPr/>
              <a:t>94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58080" y="692696"/>
            <a:ext cx="8534400" cy="7588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Способы поддержки детской инициативы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 освоении образовательной области «Познавательное развитие»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809328"/>
            <a:ext cx="8820472" cy="45720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/>
                </a:solidFill>
              </a:rPr>
              <a:t>3 - 4 года </a:t>
            </a:r>
            <a:r>
              <a:rPr lang="ru-RU" sz="2300" dirty="0" smtClean="0">
                <a:solidFill>
                  <a:schemeClr val="accent2"/>
                </a:solidFill>
              </a:rPr>
              <a:t>(</a:t>
            </a:r>
            <a:r>
              <a:rPr lang="ru-RU" sz="2300" dirty="0" smtClean="0">
                <a:solidFill>
                  <a:srgbClr val="C00000"/>
                </a:solidFill>
              </a:rPr>
              <a:t>Приоритетная  </a:t>
            </a:r>
            <a:r>
              <a:rPr lang="ru-RU" sz="2300" dirty="0">
                <a:solidFill>
                  <a:srgbClr val="C00000"/>
                </a:solidFill>
              </a:rPr>
              <a:t>сфера инициативы – продуктивная </a:t>
            </a:r>
            <a:r>
              <a:rPr lang="ru-RU" sz="2300" dirty="0" smtClean="0">
                <a:solidFill>
                  <a:srgbClr val="C00000"/>
                </a:solidFill>
              </a:rPr>
              <a:t>деятельность)</a:t>
            </a:r>
            <a:endParaRPr lang="ru-RU" sz="2300" b="1" dirty="0" smtClean="0">
              <a:solidFill>
                <a:schemeClr val="accent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Использовать в работе с детьми формы и методы, побуждающие детей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к различной степени активности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Проводить индивидуальные беседы познавательной направленности</a:t>
            </a:r>
          </a:p>
          <a:p>
            <a:pPr lvl="1">
              <a:buFont typeface="Arial" pitchFamily="34" charset="0"/>
              <a:buChar char="•"/>
            </a:pPr>
            <a:endParaRPr lang="ru-RU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4 - 5 лет </a:t>
            </a: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sz="2300" dirty="0" smtClean="0">
                <a:solidFill>
                  <a:srgbClr val="C00000"/>
                </a:solidFill>
              </a:rPr>
              <a:t>Приоритетная </a:t>
            </a:r>
            <a:r>
              <a:rPr lang="ru-RU" sz="2300" dirty="0">
                <a:solidFill>
                  <a:srgbClr val="C00000"/>
                </a:solidFill>
              </a:rPr>
              <a:t>сфера инициативы – познание окружающего </a:t>
            </a:r>
            <a:r>
              <a:rPr lang="ru-RU" sz="2300" dirty="0" smtClean="0">
                <a:solidFill>
                  <a:srgbClr val="C00000"/>
                </a:solidFill>
              </a:rPr>
              <a:t>мира)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Создавать условия для проявления познавательной активности детей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Использовать в работе с детьми методы и приемы, активизирующие детей на самостоятельную поисковую деятельность (детское экспериментирование)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Поощрять возникновение у детей индивидуальных познавательных интересов и предпочтений, активно использовать их в индивидуальной работе с каждым ребёнком</a:t>
            </a:r>
          </a:p>
          <a:p>
            <a:pPr lvl="1">
              <a:buFont typeface="Arial" pitchFamily="34" charset="0"/>
              <a:buChar char="•"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</a:rPr>
              <a:t>5 - 8 лет </a:t>
            </a:r>
            <a:r>
              <a:rPr lang="ru-RU" dirty="0" smtClean="0">
                <a:solidFill>
                  <a:srgbClr val="C00000"/>
                </a:solidFill>
              </a:rPr>
              <a:t>(5-6 лет: п</a:t>
            </a:r>
            <a:r>
              <a:rPr lang="ru-RU" sz="2600" dirty="0" smtClean="0">
                <a:solidFill>
                  <a:srgbClr val="C00000"/>
                </a:solidFill>
              </a:rPr>
              <a:t>риоритетная </a:t>
            </a:r>
            <a:r>
              <a:rPr lang="ru-RU" sz="2600" dirty="0">
                <a:solidFill>
                  <a:srgbClr val="C00000"/>
                </a:solidFill>
              </a:rPr>
              <a:t>сфера инициативы – </a:t>
            </a:r>
            <a:r>
              <a:rPr lang="ru-RU" sz="2600" dirty="0" err="1">
                <a:solidFill>
                  <a:srgbClr val="C00000"/>
                </a:solidFill>
              </a:rPr>
              <a:t>внеситуативно</a:t>
            </a:r>
            <a:r>
              <a:rPr lang="ru-RU" sz="2600" dirty="0">
                <a:solidFill>
                  <a:srgbClr val="C00000"/>
                </a:solidFill>
              </a:rPr>
              <a:t>-личностное </a:t>
            </a:r>
            <a:r>
              <a:rPr lang="ru-RU" sz="2600" dirty="0" smtClean="0">
                <a:solidFill>
                  <a:srgbClr val="C00000"/>
                </a:solidFill>
              </a:rPr>
              <a:t>общение. 6-8 лет: п</a:t>
            </a:r>
            <a:r>
              <a:rPr lang="ru-RU" sz="2400" dirty="0" smtClean="0">
                <a:solidFill>
                  <a:srgbClr val="C00000"/>
                </a:solidFill>
              </a:rPr>
              <a:t>риоритетная </a:t>
            </a:r>
            <a:r>
              <a:rPr lang="ru-RU" sz="2400" dirty="0">
                <a:solidFill>
                  <a:srgbClr val="C00000"/>
                </a:solidFill>
              </a:rPr>
              <a:t>сфера инициативы – </a:t>
            </a:r>
            <a:r>
              <a:rPr lang="ru-RU" sz="2400" dirty="0" smtClean="0">
                <a:solidFill>
                  <a:srgbClr val="C00000"/>
                </a:solidFill>
              </a:rPr>
              <a:t>научение)</a:t>
            </a:r>
            <a:endParaRPr lang="ru-RU" sz="2600" dirty="0" smtClean="0">
              <a:solidFill>
                <a:srgbClr val="0070C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Развивать и поддерживать активность, инициативность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самостоятельность в познавательной (поисковой) деятельности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Поощрять и поддерживать индивидуальные познавательные интересы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предпочтения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02948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76672"/>
            <a:ext cx="8229600" cy="427037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</a:rPr>
              <a:t>Содержательный раздел Программы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285860"/>
            <a:ext cx="8464454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Описание образовательной деятельности, форм, способов, методов и средств реализации Программы по пяти образовательным областям (включая описание части, формируемой участниками образовательных отношений)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+ Особенности образовательной деятельности разных видов детской деятельности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+ Способы и направления поддержки детской инициативы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Особенности взаимодействия педагогического коллектива с семьями воспитанников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Иные характеристики </a:t>
            </a:r>
            <a:r>
              <a:rPr lang="ru-RU" sz="2400" b="1" i="1" dirty="0" smtClean="0">
                <a:solidFill>
                  <a:srgbClr val="FF0000"/>
                </a:solidFill>
              </a:rPr>
              <a:t>(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н-р</a:t>
            </a:r>
            <a:r>
              <a:rPr lang="ru-RU" sz="2400" b="1" i="1" dirty="0" smtClean="0">
                <a:solidFill>
                  <a:srgbClr val="FF0000"/>
                </a:solidFill>
              </a:rPr>
              <a:t>, д</a:t>
            </a:r>
            <a:r>
              <a:rPr lang="ru-RU" sz="2400" b="1" i="1" dirty="0" smtClean="0">
                <a:solidFill>
                  <a:srgbClr val="FF0000"/>
                </a:solidFill>
                <a:latin typeface="+mj-lt"/>
              </a:rPr>
              <a:t>иагностика) </a:t>
            </a:r>
            <a:endParaRPr lang="ru-RU" b="1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908720"/>
            <a:ext cx="6786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8963" lvl="1" indent="-366713"/>
            <a:r>
              <a:rPr lang="ru-RU" altLang="ru-RU" sz="20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п. 2.11.2 </a:t>
            </a:r>
            <a:r>
              <a:rPr lang="ru-RU" altLang="ru-RU" sz="20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ФГОС ДО</a:t>
            </a:r>
            <a:endParaRPr lang="ru-RU" altLang="ru-RU" sz="20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08514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000108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раздел 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образовательной программы</a:t>
            </a:r>
            <a:endParaRPr lang="ru-RU" sz="4800" dirty="0"/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4000496" y="5929330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2.11.3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/>
              <a:pPr/>
              <a:t>96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058697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179512" y="188640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355976" y="63093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69996F-BC38-4FF5-9894-B74E5F8D749B}" type="slidenum">
              <a:rPr lang="ru-RU" b="1" smtClean="0"/>
              <a:pPr/>
              <a:t>97</a:t>
            </a:fld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0" y="2623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Примерный вариант режима двигательной активности (ПООП ДО «От рождения до школы»)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3BFAF-6EB7-45DC-B60E-92A4EA6949A8}" type="slidenum">
              <a:rPr lang="ru-RU" smtClean="0"/>
              <a:pPr>
                <a:defRPr/>
              </a:pPr>
              <a:t>98</a:t>
            </a:fld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7286676" cy="563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285720" y="1188441"/>
            <a:ext cx="885831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58775">
              <a:spcBef>
                <a:spcPts val="1200"/>
              </a:spcBef>
              <a:buClr>
                <a:schemeClr val="accent3"/>
              </a:buClr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Программно-методический комплекс дошкольного образования «Мозаичный ПАРК» (ПООП «Мозаика»)</a:t>
            </a:r>
          </a:p>
          <a:p>
            <a:pPr indent="-358775">
              <a:spcBef>
                <a:spcPts val="1200"/>
              </a:spcBef>
              <a:buClr>
                <a:schemeClr val="accent3"/>
              </a:buClr>
              <a:defRPr/>
            </a:pPr>
            <a:r>
              <a:rPr lang="ru-RU" altLang="ru-RU" sz="22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Пособия данного комплекса адресованы: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руководителям организаций, методистам, воспитателям;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педагогам: логопедам, дефектологам, психологам, музыкальным руководителям и др.;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родителям</a:t>
            </a:r>
          </a:p>
          <a:p>
            <a:pPr indent="-358775">
              <a:spcBef>
                <a:spcPts val="1200"/>
              </a:spcBef>
              <a:buClr>
                <a:schemeClr val="accent3"/>
              </a:buClr>
              <a:defRPr/>
            </a:pPr>
            <a:r>
              <a:rPr lang="ru-RU" altLang="ru-RU" sz="22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Игры, книги, развивающие тетради адресованы: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детям разных возрастных групп;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детям </a:t>
            </a:r>
            <a:r>
              <a:rPr lang="ru-RU" altLang="ru-RU" sz="2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5—7</a:t>
            </a: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лет для подготовки к обучению в школе</a:t>
            </a:r>
          </a:p>
          <a:p>
            <a:pPr indent="-358775">
              <a:spcBef>
                <a:spcPts val="1200"/>
              </a:spcBef>
              <a:buClr>
                <a:schemeClr val="accent3"/>
              </a:buClr>
              <a:defRPr/>
            </a:pPr>
            <a:r>
              <a:rPr lang="ru-RU" altLang="ru-RU" sz="22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Оборудование предназначено</a:t>
            </a: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для развивающей предметно-пространственной среды детского сада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0" y="9767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7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Обеспеченность методическими материалами </a:t>
            </a:r>
          </a:p>
          <a:p>
            <a:pPr algn="ctr">
              <a:defRPr/>
            </a:pPr>
            <a:r>
              <a:rPr lang="ru-RU" altLang="ru-RU" sz="27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и средствами обучения и воспитания</a:t>
            </a:r>
            <a:endParaRPr lang="ru-RU" altLang="ru-RU" sz="27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3BFAF-6EB7-45DC-B60E-92A4EA6949A8}" type="slidenum">
              <a:rPr lang="ru-RU" smtClean="0"/>
              <a:pPr>
                <a:defRPr/>
              </a:pPr>
              <a:t>99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4516</TotalTime>
  <Words>6377</Words>
  <Application>Microsoft Office PowerPoint</Application>
  <PresentationFormat>Экран (4:3)</PresentationFormat>
  <Paragraphs>1345</Paragraphs>
  <Slides>113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113</vt:i4>
      </vt:variant>
    </vt:vector>
  </HeadingPairs>
  <TitlesOfParts>
    <vt:vector size="114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Обязательная часть ООП ДО</vt:lpstr>
      <vt:lpstr>Слайд 20</vt:lpstr>
      <vt:lpstr>Слайд 21</vt:lpstr>
      <vt:lpstr>Слайд 22</vt:lpstr>
      <vt:lpstr>Часть, формируемая участниками образовательных отношений </vt:lpstr>
      <vt:lpstr>    Структура Программы</vt:lpstr>
      <vt:lpstr>Слайд 25</vt:lpstr>
      <vt:lpstr>Оформление Программы</vt:lpstr>
      <vt:lpstr>Целевой раздел  основной образовательной программы</vt:lpstr>
      <vt:lpstr>Слайд 28</vt:lpstr>
      <vt:lpstr>Слайд 29</vt:lpstr>
      <vt:lpstr>Алгоритм написания пояснительной записки </vt:lpstr>
      <vt:lpstr>Слайд 31</vt:lpstr>
      <vt:lpstr>Слайд 32</vt:lpstr>
      <vt:lpstr>При разработке основной образовательной программы учитывались следующие нормативные документы: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Программа строится  на основании следующих принципов </vt:lpstr>
      <vt:lpstr>Программа строится  на основании следующих принципов </vt:lpstr>
      <vt:lpstr>В основе реализации Программы принципы дошкольной педагогики и возрастной психологии</vt:lpstr>
      <vt:lpstr>Слайд 47</vt:lpstr>
      <vt:lpstr>Принцип интеграции</vt:lpstr>
      <vt:lpstr>Комплексно-тематический принцип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Целевые ориентиры – </vt:lpstr>
      <vt:lpstr>   Целевые ориентиры  не могут служить основанием для</vt:lpstr>
      <vt:lpstr>Содержательный раздел  основной образовательной программы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Педагогические условия успешного и полноценного интеллектуального развития детей дошкольного возраста</vt:lpstr>
      <vt:lpstr>Слайд 74</vt:lpstr>
      <vt:lpstr>Слайд 75</vt:lpstr>
      <vt:lpstr>Слайд 76</vt:lpstr>
      <vt:lpstr>Слайд 77</vt:lpstr>
      <vt:lpstr>РЕБЕНОК И МИР ПРИРОДЫ</vt:lpstr>
      <vt:lpstr>РЕБЕНОК И МИР ПРИРОДЫ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Содержательный раздел Программы</vt:lpstr>
      <vt:lpstr>Слайд 90</vt:lpstr>
      <vt:lpstr>Слайд 91</vt:lpstr>
      <vt:lpstr>Слайд 92</vt:lpstr>
      <vt:lpstr>Содержательный раздел Программы</vt:lpstr>
      <vt:lpstr>Способы поддержки детской инициативы в освоении образовательной области «Познавательное развитие»</vt:lpstr>
      <vt:lpstr>Содержательный раздел Программы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Развивающая  предметно-пространственная среда </vt:lpstr>
      <vt:lpstr>Слайд 109</vt:lpstr>
      <vt:lpstr>Слайд 110</vt:lpstr>
      <vt:lpstr>Слайд 111</vt:lpstr>
      <vt:lpstr>Дополнительный раздел  Программы</vt:lpstr>
      <vt:lpstr>Слайд 113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Labutinanv</dc:creator>
  <cp:lastModifiedBy>Ирина Викторовна</cp:lastModifiedBy>
  <cp:revision>435</cp:revision>
  <dcterms:created xsi:type="dcterms:W3CDTF">2014-01-14T04:54:55Z</dcterms:created>
  <dcterms:modified xsi:type="dcterms:W3CDTF">2015-11-09T10:12:37Z</dcterms:modified>
</cp:coreProperties>
</file>